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2" r:id="rId2"/>
    <p:sldMasterId id="2147483834" r:id="rId3"/>
    <p:sldMasterId id="2147484150" r:id="rId4"/>
  </p:sldMasterIdLst>
  <p:notesMasterIdLst>
    <p:notesMasterId r:id="rId83"/>
  </p:notesMasterIdLst>
  <p:sldIdLst>
    <p:sldId id="257" r:id="rId5"/>
    <p:sldId id="258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59" r:id="rId79"/>
    <p:sldId id="460" r:id="rId80"/>
    <p:sldId id="461" r:id="rId81"/>
    <p:sldId id="462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tdre.local\files\Sacramento\local_users\SKnau\My%20Data\Forum%20Presentations\2017%20Lo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'[2017 Lodi.xlsx]Orig Lic Stats &amp; Total Pop'!$C$64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'[2017 Lodi.xlsx]Orig Lic Stats &amp; Total Pop'!$A$65:$B$77</c:f>
              <c:strCache>
                <c:ptCount val="13"/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 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'[2017 Lodi.xlsx]Orig Lic Stats &amp; Total Pop'!$C$65:$C$77</c:f>
              <c:numCache>
                <c:formatCode>#,##0</c:formatCode>
                <c:ptCount val="13"/>
                <c:pt idx="1">
                  <c:v>407027</c:v>
                </c:pt>
                <c:pt idx="2">
                  <c:v>407666</c:v>
                </c:pt>
                <c:pt idx="3">
                  <c:v>408357</c:v>
                </c:pt>
                <c:pt idx="4">
                  <c:v>408630</c:v>
                </c:pt>
                <c:pt idx="5">
                  <c:v>409344</c:v>
                </c:pt>
                <c:pt idx="6">
                  <c:v>410309</c:v>
                </c:pt>
                <c:pt idx="7">
                  <c:v>410636</c:v>
                </c:pt>
                <c:pt idx="8">
                  <c:v>411760</c:v>
                </c:pt>
                <c:pt idx="9">
                  <c:v>412314</c:v>
                </c:pt>
                <c:pt idx="10">
                  <c:v>412400</c:v>
                </c:pt>
                <c:pt idx="11">
                  <c:v>412827</c:v>
                </c:pt>
                <c:pt idx="12">
                  <c:v>413341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B-4E83-BE84-0EABD5D93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420800"/>
        <c:axId val="117422336"/>
      </c:barChart>
      <c:catAx>
        <c:axId val="11742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48000"/>
                <a:satMod val="1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2336"/>
        <c:crosses val="autoZero"/>
        <c:auto val="1"/>
        <c:lblAlgn val="ctr"/>
        <c:lblOffset val="100"/>
        <c:noMultiLvlLbl val="0"/>
      </c:catAx>
      <c:valAx>
        <c:axId val="1174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48000"/>
                  <a:satMod val="110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48000"/>
                <a:satMod val="1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2D6EFF-BEEE-4086-B672-346CCDB5908D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68AD26-6989-4BFF-BC2B-11939CDB0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7F0A3C-909F-48BE-945E-6FF70170A966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2CF554-47DC-44A2-81B9-957712E767F0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983E85-1261-44D6-8437-78A40064B50A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DA8EF1-D210-4557-9CEA-17039BA58BD5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6F425C-E1BE-419C-883D-D2B13359A40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B33532-2C2E-4CBA-9FF6-79B40948B0A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6CF0B41-5F52-48B2-A429-384C82F4376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BD95058-5400-4325-9696-B1FFF763870A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70BFAEB-FC2B-455F-8FB2-98D7B8DD7CBC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9C1753C-BBAA-41A0-B88C-3450A7C7EC5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F8977-A0E5-4C58-9620-AE1A1BF6D668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0B5557-07A6-4C42-8544-61063AEA379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A191C-03CF-43D4-BED5-A6A58D8040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5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8AD26-6989-4BFF-BC2B-11939CDB08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807E-7ED7-4D3D-8DFE-011C1EB7CB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6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 don’t have access to regular CRP records.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045FD-DF36-4486-B22E-CA97C59EFE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1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Next Top 5 if needed:</a:t>
            </a:r>
          </a:p>
          <a:p>
            <a:r>
              <a:rPr lang="en-US" altLang="en-US" smtClean="0"/>
              <a:t>#6 Unlicensed Activity, #7 Unlicensed Property Management, #8 Rap Applicant, #9 Negligence, #10 Petition/Reinstatement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8B747-CE42-4EF2-8AEF-BE343C8E7D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9B16AC-3DC3-43B5-B71B-7C050339DEF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E931B8-329C-4F83-AB8D-64FD29654CB9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71F6753-CCD9-43DF-BA90-BE60261A0022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4C48629-3D9A-4985-A855-02441762B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0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2354CAB-CB2B-4477-A204-84880602D57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BE64A0F-586F-4FE4-8ABA-0F9C86C1C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A138636-7745-49DC-BFB9-E2F082B47305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2A9271C-E750-4B96-B8F8-119F84E9C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9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D8D6E81-2DFC-4EB2-BA60-0E975B07D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8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1AC6836-402F-4EEF-BB3E-3AC7EA97FA57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AC0231D-C25F-47D4-82B2-834FE0BC4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1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19D7464-DDBF-4DBB-8795-C9468B760F95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1891A5D-6967-4EDB-90DE-985FD508C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7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DD1E2D1-0B3E-4BAF-B54D-D4B62239501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1DCB98B-0EDC-4466-BBDF-5B1CCD65B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0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4D28B5-2307-4659-96C3-F5F9FD473EE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F0EDDBC-9074-4662-A4B9-1DDF9FD2A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73CA887-73F4-4823-B8C5-6A7B63D5085F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ED42862-1604-4295-87A7-CD45B954F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0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58F2064-C1C1-4091-BC4A-FB68904FC686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A054020-7537-48A5-8A83-D28EE4DF9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0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DA5A20E-6DB7-4194-AE09-665429F75536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9FF1E8A-7DB3-4A90-9019-37C304793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D42C44F-CC4D-472B-8F32-F17315B9E0E3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0B2C31C-A56C-45FA-8375-D071EEA3E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04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F576F00-18B2-44D9-9F81-55827425C2F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402D8C5-9025-4FC8-8395-3E9959791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8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B649F18-DD99-4201-A52A-37F63C6BAD9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D648899-7778-4B40-9CD6-ABABA7234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3154448-0424-4D1D-B437-4FB7D96BDAA3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A09398-F228-4D70-BE26-1833C945F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4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B165FD2-C470-44A8-80C8-1C9DD85974BF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B6FE9FD-4AD8-42BE-A947-26B80C922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9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0C54D38-A6C2-4ADA-BD29-338A3EB1C9F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3F86EE5-DE9F-4020-B4D3-1725F268A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8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4EE8501-5A29-4804-AB77-7C5F7069F3AA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5792848-1233-4422-9A3E-C2D15323B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0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46387F4-CE48-40C8-AE9C-7E509753C5E7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D107BE5-3E2A-4DD2-9DE3-D5D02F613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1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E40C13-70D9-4E11-84C6-5F6276ABDF6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374CED3-1694-494B-A1F9-B2803D34E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07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C5BB093-A941-4964-B523-DCAA97BE7332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5859724-8467-411B-953D-90179D54B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34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76E528A-FA5C-46FF-B5A6-6A660715395E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BDA0EA3-708B-4412-B970-8CC3DF7B6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37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40C716A-64DA-401F-AD8E-07365C737A54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1F2DA04-1225-4778-9170-67A5B1B3A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69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29D227E-559C-4923-9380-4716D19EC962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1E80CD7-0B66-4455-B069-694960B63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98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1BD5E14-B3ED-4CE1-8C2C-E00D6D7B7857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A983AE6-9325-4102-95E8-CBDF7CE22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66B7142-B952-4CAB-9B8E-E7D50DC19F08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413A64A-C183-4185-9E31-71166BAB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466EDB7-1226-4101-83A8-DF0D7EAC966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800FEDB-C23D-4E4F-A3CB-B2A8A36F3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12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C907B7D-271B-4A8C-B535-16FAB87090E2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13193F6-67D8-427A-B5AB-BA4A3A141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53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CD54636-71BC-4AD9-B5B3-5A99A3245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510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EF6FD9B-036B-443A-A9BD-5C9F80F15A7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79C1E51-2BD7-46D6-921B-44351027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45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AA3457B-87D3-47C9-A2EA-D8515E6C4BF8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E03DA47-C3A0-45C9-ADA7-25BD9EFE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2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EBE8-CC36-480C-988B-6DD0925C31C9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8E290B-9CE0-4C8D-BF65-9ADAA924B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5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CD54F2F-8630-4FBE-BD96-185B3F818A9F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F846808-BA3D-4193-9214-4F0A70769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EE3198F-388A-4487-95BF-215D97BF8428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FE5A599-7C78-45F6-BF07-15ABFCF7E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89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EA0849-F494-4BC2-892B-F675E7806D0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27A8410-41DF-4112-8B97-A14CBFEAE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3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9021221-437A-44F3-A67E-E26F24844843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8BD73F4-D83B-4380-A131-BB98F6DA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52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797E12D-2BE7-4971-9A6E-CA0E71EBC13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1D411F-D1A8-4AD2-BDC1-429153A2E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1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FB46062-A97F-43C5-9486-A64B53CAA7C1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A9A9E73-0008-4341-8D3D-BA766EAD6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47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0E4A79E-599A-45E2-8CA1-D9F36685B4BF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30F97E7-4DFC-43D5-A279-5DD69C97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F0038BD-C00B-485C-9C03-F89E36EF5B84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369C0D3-6EA6-4D18-8EF0-B07D2B2B6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64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D327706-1EB0-4911-BE57-8A42A2357903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CF28571-B44C-4957-AA9C-C276EB237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9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5CA5-DAE0-4C74-B8A3-F1618D6A69B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E9380A8-5514-4BEF-BA5D-9E9CE69835BD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9FC8075-3AAB-40A0-AB15-BB00D0FF3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4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7084FD0-D8D4-4F76-A715-C6571E29F03C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743D9A36-E850-45B2-A0B7-119365CCA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9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C50D31C-7198-47A8-AEC6-510A8C35B7EB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CE1AD9F9-2842-4E98-A095-E6484AB65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7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FB77AF3-F57B-440A-A32F-3F578A0A6C42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01E2072-98FC-42CF-B219-654452CD4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6A7F161-13A1-405B-9BD9-E539790BD8ED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E4F156C-3888-418B-AA75-B09472C86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838FE2-1562-42B4-9C95-FCD87AA57729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D02289DC-03AB-47A0-96B7-1F338E09C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620A7-0700-4DBD-9FA9-9E4CBD8E2F10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F8A13-6290-4A9B-95EB-17B45D4C7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A5A84-F93D-4FB8-8EC5-7CE28C308B17}" type="datetimeFigureOut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27E04B-B496-469E-B778-F4E6DA81C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94D87-6726-4D4B-9B71-8EC59D558EE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5/12/2017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80CA7-454A-466F-8754-3DE5168BCF6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3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6629400" y="3048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05800" cy="42672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60320" y="4876800"/>
            <a:ext cx="5791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0" rIns="45720" bIns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Sacramento Convention Center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Sacramento, CA 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28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May 5, 2017</a:t>
            </a:r>
            <a:endParaRPr lang="en-US" sz="2800" b="1" dirty="0">
              <a:ln w="1905">
                <a:solidFill>
                  <a:prstClr val="white"/>
                </a:solidFill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Real Estate Education Endowments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050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Real Estate Education Endowments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Created in the 1970’s by the  Department of Real Estate with California Universities and Community Colleges to further the advancement of real estate education</a:t>
            </a:r>
          </a:p>
          <a:p>
            <a:r>
              <a:rPr lang="en-US" altLang="en-US" sz="3600" smtClean="0"/>
              <a:t>Provide real estate scholarships to disadvantaged students</a:t>
            </a:r>
          </a:p>
        </p:txBody>
      </p:sp>
    </p:spTree>
    <p:extLst>
      <p:ext uri="{BB962C8B-B14F-4D97-AF65-F5344CB8AC3E}">
        <p14:creationId xmlns:p14="http://schemas.microsoft.com/office/powerpoint/2010/main" val="30610582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UC Berkeley &amp; UC Los Angeles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600" dirty="0" smtClean="0"/>
              <a:t>1973 - $500,000 each endowment created with UC Berkeley and UCLA to fund Professorships or Chairs in Real Estate.</a:t>
            </a:r>
          </a:p>
          <a:p>
            <a:r>
              <a:rPr lang="en-US" altLang="en-US" sz="3600" dirty="0" smtClean="0"/>
              <a:t>UC Berkeley- current endowment value-</a:t>
            </a:r>
            <a:r>
              <a:rPr lang="en-US" altLang="en-US" sz="4000" dirty="0" smtClean="0"/>
              <a:t>$6.2 million</a:t>
            </a:r>
          </a:p>
          <a:p>
            <a:r>
              <a:rPr lang="en-US" altLang="en-US" sz="3600" dirty="0" smtClean="0"/>
              <a:t>UCLA-current endowment value-</a:t>
            </a:r>
            <a:r>
              <a:rPr lang="en-US" altLang="en-US" sz="4000" dirty="0" smtClean="0"/>
              <a:t>$6.4 million</a:t>
            </a:r>
          </a:p>
        </p:txBody>
      </p:sp>
    </p:spTree>
    <p:extLst>
      <p:ext uri="{BB962C8B-B14F-4D97-AF65-F5344CB8AC3E}">
        <p14:creationId xmlns:p14="http://schemas.microsoft.com/office/powerpoint/2010/main" val="685284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California State Universities</a:t>
            </a:r>
            <a:endParaRPr lang="en-US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altLang="en-US" sz="3200" dirty="0" smtClean="0"/>
              <a:t>1974-1975 -  $1 million endowment funded by then DRE for the California State University System</a:t>
            </a:r>
          </a:p>
          <a:p>
            <a:r>
              <a:rPr lang="en-US" altLang="en-US" sz="3200" dirty="0" smtClean="0"/>
              <a:t>Provide maintenance, development, and improvement of real estate programs.</a:t>
            </a:r>
          </a:p>
          <a:p>
            <a:r>
              <a:rPr lang="en-US" altLang="en-US" sz="3200" dirty="0" smtClean="0"/>
              <a:t>Provide scholarships to disadvantaged students</a:t>
            </a:r>
          </a:p>
          <a:p>
            <a:r>
              <a:rPr lang="en-US" altLang="en-US" sz="3200" dirty="0" smtClean="0"/>
              <a:t>Current endowment value is $2.6 million.</a:t>
            </a:r>
          </a:p>
          <a:p>
            <a:r>
              <a:rPr lang="en-US" altLang="en-US" sz="3200" dirty="0" smtClean="0"/>
              <a:t>$50,000 in scholarships awarded annually</a:t>
            </a:r>
          </a:p>
          <a:p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865577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California Community Colleges</a:t>
            </a:r>
            <a:endParaRPr lang="en-US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altLang="en-US" sz="3200" dirty="0" smtClean="0"/>
              <a:t>1975 -  $1.9 million endowment funded by then DRE for California Community Colleges.  </a:t>
            </a:r>
          </a:p>
          <a:p>
            <a:r>
              <a:rPr lang="en-US" altLang="en-US" sz="3200" dirty="0" smtClean="0"/>
              <a:t>Provide for maintenance, development, and improvement of real estate courses. </a:t>
            </a:r>
          </a:p>
          <a:p>
            <a:r>
              <a:rPr lang="en-US" altLang="en-US" sz="3200" dirty="0" smtClean="0"/>
              <a:t>Provide scholarships for disadvantaged students</a:t>
            </a:r>
          </a:p>
          <a:p>
            <a:r>
              <a:rPr lang="en-US" altLang="en-US" sz="3200" dirty="0" smtClean="0"/>
              <a:t>Current endowment value is $3.8 million</a:t>
            </a:r>
          </a:p>
          <a:p>
            <a:r>
              <a:rPr lang="en-US" altLang="en-US" sz="3200" dirty="0" smtClean="0"/>
              <a:t>Over 350 scholarships awarded in the last 10 years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5614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lIns="0" rIns="0" bIns="0" anchor="b"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Bureau of Real Estate</a:t>
            </a:r>
            <a:b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Licensing and Administration</a:t>
            </a:r>
            <a:endParaRPr lang="en-US" altLang="en-US" sz="4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Contact: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Sandra Knau– Assistant Commissioner, Licensing &amp; Administration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Sandra.Knau@dre.ca.gov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(916) 263-7300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8017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762000"/>
            <a:ext cx="7881937" cy="1676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53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Enforcement</a:t>
            </a:r>
            <a:br>
              <a:rPr lang="en-US" sz="53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53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Update </a:t>
            </a:r>
            <a:r>
              <a:rPr lang="en-US" sz="53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6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Fong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Commissioner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2267909" cy="2072820"/>
          </a:xfrm>
          <a:prstGeom prst="rect">
            <a:avLst/>
          </a:prstGeom>
        </p:spPr>
      </p:pic>
      <p:pic>
        <p:nvPicPr>
          <p:cNvPr id="4" name="Picture 11"/>
          <p:cNvPicPr preferRelativeResize="0">
            <a:picLocks noChangeAspect="1" noChangeArrowheads="1"/>
          </p:cNvPicPr>
          <p:nvPr/>
        </p:nvPicPr>
        <p:blipFill>
          <a:blip r:embed="rId4" cstate="print"/>
          <a:srcRect r="-10770" b="-14285"/>
          <a:stretch>
            <a:fillRect/>
          </a:stretch>
        </p:blipFill>
        <p:spPr bwMode="auto">
          <a:xfrm>
            <a:off x="7315200" y="7620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1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Enforcement Activities For 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Fiscal Year 2016-2017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(as of March 31st)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7526"/>
          </a:xfrm>
        </p:spPr>
        <p:txBody>
          <a:bodyPr/>
          <a:lstStyle/>
          <a:p>
            <a:r>
              <a:rPr lang="en-US" altLang="en-US" dirty="0" smtClean="0"/>
              <a:t>Complaint Resolution Program 	137</a:t>
            </a:r>
          </a:p>
          <a:p>
            <a:pPr marL="136525" indent="0">
              <a:buNone/>
            </a:pPr>
            <a:endParaRPr lang="en-US" altLang="en-US" dirty="0"/>
          </a:p>
          <a:p>
            <a:r>
              <a:rPr lang="en-US" altLang="en-US" dirty="0" smtClean="0"/>
              <a:t>Investigations</a:t>
            </a:r>
            <a:r>
              <a:rPr lang="en-US" altLang="en-US" dirty="0"/>
              <a:t>		</a:t>
            </a:r>
            <a:r>
              <a:rPr lang="en-US" altLang="en-US" dirty="0" smtClean="0"/>
              <a:t>		3,829</a:t>
            </a:r>
          </a:p>
          <a:p>
            <a:pPr marL="136525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Cite &amp; Fine Issued				498</a:t>
            </a:r>
          </a:p>
          <a:p>
            <a:pPr marL="136525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8372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Complaint Resolution Program </a:t>
            </a:r>
            <a:br>
              <a:rPr lang="en-US" sz="2900" dirty="0" smtClean="0">
                <a:solidFill>
                  <a:srgbClr val="FFFF00"/>
                </a:solidFill>
              </a:rPr>
            </a:br>
            <a:r>
              <a:rPr lang="en-US" sz="2900" dirty="0" smtClean="0">
                <a:solidFill>
                  <a:srgbClr val="FFFF00"/>
                </a:solidFill>
              </a:rPr>
              <a:t>Top Issues and Complaints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953000"/>
          </a:xfrm>
        </p:spPr>
        <p:txBody>
          <a:bodyPr/>
          <a:lstStyle/>
          <a:p>
            <a:r>
              <a:rPr lang="en-US" dirty="0" smtClean="0"/>
              <a:t>Communication Break-down During Short Sale Negotiations</a:t>
            </a:r>
          </a:p>
          <a:p>
            <a:pPr marL="136525" indent="0">
              <a:buNone/>
            </a:pPr>
            <a:endParaRPr lang="en-US" sz="1600" dirty="0"/>
          </a:p>
          <a:p>
            <a:r>
              <a:rPr lang="en-US" dirty="0" smtClean="0"/>
              <a:t>Earnest Money Deposit Disputes</a:t>
            </a:r>
          </a:p>
          <a:p>
            <a:pPr marL="136525" indent="0">
              <a:buNone/>
            </a:pPr>
            <a:endParaRPr lang="en-US" sz="1600" dirty="0"/>
          </a:p>
          <a:p>
            <a:r>
              <a:rPr lang="en-US" dirty="0" smtClean="0"/>
              <a:t>Failure to Communicate Offers by Listing Agents</a:t>
            </a:r>
          </a:p>
          <a:p>
            <a:endParaRPr lang="en-US" sz="2800" dirty="0" smtClean="0"/>
          </a:p>
          <a:p>
            <a:r>
              <a:rPr lang="en-US" sz="2800" dirty="0" smtClean="0"/>
              <a:t>Security Deposits Issues</a:t>
            </a:r>
          </a:p>
          <a:p>
            <a:endParaRPr lang="en-US" sz="2800" dirty="0" smtClean="0"/>
          </a:p>
          <a:p>
            <a:r>
              <a:rPr lang="en-US" sz="2800" dirty="0" smtClean="0"/>
              <a:t>Lack of Record Keeping</a:t>
            </a:r>
          </a:p>
          <a:p>
            <a:pPr marL="136525" indent="0">
              <a:buNone/>
            </a:pPr>
            <a:r>
              <a:rPr lang="en-US" sz="2400" dirty="0" smtClean="0"/>
              <a:t>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Enforcement Program Investigations</a:t>
            </a:r>
            <a:br>
              <a:rPr lang="en-US" sz="2900" dirty="0" smtClean="0">
                <a:solidFill>
                  <a:srgbClr val="FFFF00"/>
                </a:solidFill>
              </a:rPr>
            </a:br>
            <a:r>
              <a:rPr lang="en-US" sz="2900" dirty="0" smtClean="0">
                <a:solidFill>
                  <a:srgbClr val="FFFF00"/>
                </a:solidFill>
              </a:rPr>
              <a:t>Common Allegations/Violations 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708525"/>
          </a:xfrm>
        </p:spPr>
        <p:txBody>
          <a:bodyPr/>
          <a:lstStyle/>
          <a:p>
            <a:r>
              <a:rPr lang="en-US" dirty="0" smtClean="0"/>
              <a:t>Dishonest Dealing and Fraud</a:t>
            </a:r>
          </a:p>
          <a:p>
            <a:pPr marL="136525" indent="0">
              <a:buNone/>
            </a:pPr>
            <a:endParaRPr lang="en-US" sz="1400" dirty="0" smtClean="0"/>
          </a:p>
          <a:p>
            <a:r>
              <a:rPr lang="en-US" dirty="0" smtClean="0"/>
              <a:t>Licensing Compliance</a:t>
            </a:r>
          </a:p>
          <a:p>
            <a:pPr marL="136525" indent="0">
              <a:buNone/>
            </a:pPr>
            <a:endParaRPr lang="en-US" sz="1400" dirty="0" smtClean="0"/>
          </a:p>
          <a:p>
            <a:r>
              <a:rPr lang="en-US" dirty="0" smtClean="0"/>
              <a:t>Misrepresentation</a:t>
            </a:r>
          </a:p>
          <a:p>
            <a:pPr marL="136525" indent="0">
              <a:buNone/>
            </a:pPr>
            <a:endParaRPr lang="en-US" sz="1400" dirty="0" smtClean="0"/>
          </a:p>
          <a:p>
            <a:r>
              <a:rPr lang="en-US" dirty="0" smtClean="0"/>
              <a:t>Negligence or Incompetence</a:t>
            </a:r>
          </a:p>
          <a:p>
            <a:pPr marL="136525" indent="0">
              <a:buNone/>
            </a:pPr>
            <a:endParaRPr lang="en-US" sz="1400" dirty="0" smtClean="0"/>
          </a:p>
          <a:p>
            <a:r>
              <a:rPr lang="en-US" dirty="0" smtClean="0"/>
              <a:t>Unlicensed Activity</a:t>
            </a:r>
          </a:p>
          <a:p>
            <a:endParaRPr lang="en-US" sz="1400" dirty="0"/>
          </a:p>
          <a:p>
            <a:r>
              <a:rPr lang="en-US" dirty="0" smtClean="0"/>
              <a:t>Prepaid Rental Listings</a:t>
            </a: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04" y="-152400"/>
            <a:ext cx="8229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 </a:t>
            </a:r>
            <a:r>
              <a:rPr lang="en-US" sz="60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Today’s Agenda</a:t>
            </a:r>
            <a:endParaRPr lang="en-US" sz="60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4625" y="838200"/>
            <a:ext cx="8969375" cy="8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3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Opening Remarks – Commissioner Wayne Bell</a:t>
            </a:r>
            <a:endParaRPr lang="en-US" sz="8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Arial" charset="0"/>
            </a:endParaRPr>
          </a:p>
          <a:p>
            <a:pPr lvl="1" eaLnBrk="1" hangingPunct="1">
              <a:defRPr/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Operations Report – 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</a:t>
            </a:r>
            <a:r>
              <a:rPr lang="en-US" sz="20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Sandra </a:t>
            </a:r>
            <a:r>
              <a:rPr lang="en-US" sz="2000" b="1" dirty="0" err="1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Knau</a:t>
            </a:r>
            <a:r>
              <a:rPr lang="en-US" sz="20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, Assistant Commissioner Licensing &amp; </a:t>
            </a:r>
            <a:r>
              <a:rPr lang="en-US" sz="2000" b="1" dirty="0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Administration</a:t>
            </a: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Enforcement Update– </a:t>
            </a:r>
            <a:endParaRPr lang="en-US" sz="2000" b="1" dirty="0">
              <a:solidFill>
                <a:prstClr val="black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         Rick Fong, Assistant Commissioner Enforcement</a:t>
            </a:r>
            <a:endParaRPr lang="en-US" sz="20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Legal and Consumer Recovery Account– 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</a:t>
            </a:r>
            <a:r>
              <a:rPr lang="en-US" sz="20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Steve Lerner, Assistant Commissioner Legal</a:t>
            </a: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Audit Report and Update–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         Tom Cameron, Assistant Commissioner Audits</a:t>
            </a:r>
            <a:endParaRPr lang="en-US" sz="20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Subdivisions Report and Update–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          Chris </a:t>
            </a:r>
            <a:r>
              <a:rPr lang="en-US" sz="2000" b="1" dirty="0" err="1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Neri</a:t>
            </a:r>
            <a:r>
              <a:rPr lang="en-US" sz="2000" b="1" dirty="0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, Assistant Commissioner Subdivisions</a:t>
            </a:r>
            <a:endParaRPr lang="en-US" sz="20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1485900" lvl="2" indent="-5715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Q &amp; A and </a:t>
            </a:r>
            <a:r>
              <a:rPr lang="en-US" sz="20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Dialogue</a:t>
            </a:r>
            <a:endParaRPr lang="en-US" sz="20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  </a:t>
            </a:r>
            <a:r>
              <a:rPr lang="en-US" sz="2000" b="1" dirty="0">
                <a:solidFill>
                  <a:prstClr val="black"/>
                </a:solidFill>
                <a:latin typeface="High Tower Text" pitchFamily="18" charset="0"/>
                <a:cs typeface="Arial" charset="0"/>
              </a:rPr>
              <a:t>Wayne Bell and Panel</a:t>
            </a:r>
          </a:p>
          <a:p>
            <a:pPr lvl="2" eaLnBrk="1" hangingPunct="1">
              <a:spcAft>
                <a:spcPts val="600"/>
              </a:spcAft>
              <a:defRPr/>
            </a:pPr>
            <a:endParaRPr lang="en-US" sz="24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spcAft>
                <a:spcPts val="600"/>
              </a:spcAft>
              <a:defRPr/>
            </a:pPr>
            <a:endParaRPr lang="en-US" sz="24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defRPr/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defRPr/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defRPr/>
            </a:pPr>
            <a:endParaRPr lang="en-US" sz="28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eaLnBrk="1" hangingPunct="1">
              <a:defRPr/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8101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dirty="0" smtClean="0">
                <a:solidFill>
                  <a:schemeClr val="tx1"/>
                </a:solidFill>
                <a:effectLst/>
              </a:rPr>
              <a:t>Cite &amp; Fine Program</a:t>
            </a:r>
            <a:br>
              <a:rPr lang="en-US" sz="29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Comparative Statistics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" y="1755649"/>
          <a:ext cx="7997952" cy="350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49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7/1/15-3/31/16</a:t>
                      </a:r>
                      <a:endParaRPr lang="en-US" sz="28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7/1/16-3/31/17</a:t>
                      </a:r>
                      <a:endParaRPr lang="en-US" sz="28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5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Citations</a:t>
                      </a:r>
                      <a:r>
                        <a:rPr lang="en-US" sz="2800" baseline="0" dirty="0" smtClean="0"/>
                        <a:t> Issued</a:t>
                      </a:r>
                      <a:endParaRPr lang="en-US" sz="28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638</a:t>
                      </a:r>
                      <a:endParaRPr lang="en-US" sz="28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498</a:t>
                      </a:r>
                      <a:endParaRPr lang="en-US" sz="28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60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Fines Collected</a:t>
                      </a:r>
                      <a:endParaRPr lang="en-US" sz="28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$223,834</a:t>
                      </a:r>
                      <a:endParaRPr lang="en-US" sz="28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$234,100</a:t>
                      </a:r>
                      <a:endParaRPr lang="en-US" sz="28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973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954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Citation and Fine Program</a:t>
            </a:r>
            <a:br>
              <a:rPr lang="en-US" sz="2900" dirty="0" smtClean="0">
                <a:solidFill>
                  <a:srgbClr val="FFFF00"/>
                </a:solidFill>
              </a:rPr>
            </a:br>
            <a:r>
              <a:rPr lang="en-US" sz="2900" dirty="0" smtClean="0">
                <a:solidFill>
                  <a:srgbClr val="FFFF00"/>
                </a:solidFill>
              </a:rPr>
              <a:t>Frequent Violations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Related</a:t>
            </a:r>
          </a:p>
          <a:p>
            <a:pPr lvl="1"/>
            <a:r>
              <a:rPr lang="en-US" sz="2800" dirty="0" smtClean="0"/>
              <a:t>Commingling of funds</a:t>
            </a:r>
          </a:p>
          <a:p>
            <a:pPr lvl="1"/>
            <a:r>
              <a:rPr lang="en-US" sz="2800" dirty="0" smtClean="0"/>
              <a:t>Failure to establish trust account(s)</a:t>
            </a:r>
          </a:p>
          <a:p>
            <a:pPr lvl="1"/>
            <a:r>
              <a:rPr lang="en-US" sz="2800" dirty="0" smtClean="0"/>
              <a:t>Failure to maintain proper records</a:t>
            </a:r>
          </a:p>
          <a:p>
            <a:pPr lvl="1"/>
            <a:r>
              <a:rPr lang="en-US" sz="2800" dirty="0" smtClean="0"/>
              <a:t>Failure to reconcile trust accounts monthly</a:t>
            </a:r>
          </a:p>
          <a:p>
            <a:pPr lvl="1"/>
            <a:r>
              <a:rPr lang="en-US" sz="2800" dirty="0" smtClean="0"/>
              <a:t>Minor trust fund shortages</a:t>
            </a:r>
          </a:p>
          <a:p>
            <a:pPr lvl="1"/>
            <a:r>
              <a:rPr lang="en-US" sz="2800" dirty="0" smtClean="0"/>
              <a:t>Improper trust fund handling</a:t>
            </a:r>
          </a:p>
          <a:p>
            <a:pPr lvl="1"/>
            <a:r>
              <a:rPr lang="en-US" sz="2800" dirty="0" smtClean="0"/>
              <a:t>Unlicensed signatories on trust accounts</a:t>
            </a:r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954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Citation and Fine Program</a:t>
            </a:r>
            <a:br>
              <a:rPr lang="en-US" sz="2900" dirty="0" smtClean="0">
                <a:solidFill>
                  <a:srgbClr val="FFFF00"/>
                </a:solidFill>
              </a:rPr>
            </a:br>
            <a:r>
              <a:rPr lang="en-US" sz="2900" dirty="0" smtClean="0">
                <a:solidFill>
                  <a:srgbClr val="FFFF00"/>
                </a:solidFill>
              </a:rPr>
              <a:t>Frequent Violations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/>
              <a:t>Advertising </a:t>
            </a:r>
            <a:r>
              <a:rPr lang="en-US" dirty="0" smtClean="0"/>
              <a:t>Issues</a:t>
            </a:r>
          </a:p>
          <a:p>
            <a:endParaRPr lang="en-US" sz="1200" dirty="0" smtClean="0"/>
          </a:p>
          <a:p>
            <a:r>
              <a:rPr lang="en-US" dirty="0" smtClean="0"/>
              <a:t>Lack of Broker Supervision </a:t>
            </a:r>
          </a:p>
          <a:p>
            <a:pPr lvl="1"/>
            <a:r>
              <a:rPr lang="en-US" sz="2800" dirty="0" smtClean="0"/>
              <a:t>Failure to provide </a:t>
            </a:r>
          </a:p>
          <a:p>
            <a:pPr lvl="1"/>
            <a:r>
              <a:rPr lang="en-US" sz="2800" dirty="0" smtClean="0"/>
              <a:t>Inadequate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prstClr val="white"/>
                </a:solidFill>
              </a:rPr>
              <a:t>Licensing Compliance</a:t>
            </a:r>
          </a:p>
          <a:p>
            <a:pPr lvl="0"/>
            <a:endParaRPr lang="en-US" sz="1200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Misrepresentation</a:t>
            </a:r>
            <a:endParaRPr lang="en-US" dirty="0" smtClean="0"/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954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00"/>
                </a:solidFill>
              </a:rPr>
              <a:t>Citation and Fine Program</a:t>
            </a:r>
            <a:br>
              <a:rPr lang="en-US" sz="2900" dirty="0" smtClean="0">
                <a:solidFill>
                  <a:srgbClr val="FFFF00"/>
                </a:solidFill>
              </a:rPr>
            </a:br>
            <a:r>
              <a:rPr lang="en-US" sz="2900" dirty="0" smtClean="0">
                <a:solidFill>
                  <a:srgbClr val="FFFF00"/>
                </a:solidFill>
              </a:rPr>
              <a:t>Frequent Violations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Mortgage Loan Activity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Failure to timely file quarterly and/or annual activity reports</a:t>
            </a:r>
          </a:p>
          <a:p>
            <a:pPr marL="585788" lvl="1" indent="0"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Negligence</a:t>
            </a:r>
          </a:p>
          <a:p>
            <a:pPr marL="136525" lv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136525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/>
          </a:p>
          <a:p>
            <a:pPr marL="585788" lvl="1" indent="0">
              <a:buNone/>
            </a:pPr>
            <a:endParaRPr lang="en-US" dirty="0"/>
          </a:p>
          <a:p>
            <a:pPr marL="136525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dirty="0" smtClean="0"/>
          </a:p>
          <a:p>
            <a:pPr marL="5857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391400" y="76200"/>
            <a:ext cx="1828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05800" cy="27432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48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48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Legal and Consumer Recovery account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1676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124200" y="4206875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 charset="0"/>
              </a:rPr>
              <a:t>Stephen Lerner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 charset="0"/>
              </a:rPr>
              <a:t>Assistant Commissioner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cs typeface="Arial" charset="0"/>
              </a:rPr>
              <a:t>Legal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Book Antiqua"/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8001000" cy="10668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C</a:t>
            </a:r>
            <a:r>
              <a:rPr lang="en-US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al</a:t>
            </a: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BRE – Legal Affairs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2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Disposition of Cases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38391"/>
              </p:ext>
            </p:extLst>
          </p:nvPr>
        </p:nvGraphicFramePr>
        <p:xfrm>
          <a:off x="381000" y="1447800"/>
          <a:ext cx="8229600" cy="5257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July 1, 2016 – March 31,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Desist &amp; Refrain 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Suspensions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Surrenders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Revocations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Case Dismissals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Public Reprovals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Stipulations &amp; Waivers/Agreements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Application Denials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License Denials and Restrictions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Bar 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0375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38163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CALIFORNIA BUREAU OF REAL ESTATE’S CONSUMER RECOVERY ACCOUNT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458200" cy="1579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California Bureau of Real Estate 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Consumer Recovery Account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(</a:t>
            </a:r>
            <a:r>
              <a:rPr lang="en-US" b="1" dirty="0">
                <a:solidFill>
                  <a:prstClr val="white"/>
                </a:solidFill>
              </a:rPr>
              <a:t>July 1, 2016 – March 31, 2017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)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28800"/>
          <a:ext cx="7696200" cy="4619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297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Claims Filed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Disposition of Claims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Paid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Denied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4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Amount Paid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$1,434,411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19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Average Paid Per Claim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$19,649.49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609478"/>
              </p:ext>
            </p:extLst>
          </p:nvPr>
        </p:nvGraphicFramePr>
        <p:xfrm>
          <a:off x="304800" y="1905000"/>
          <a:ext cx="8382000" cy="405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Claims Filed</a:t>
                      </a:r>
                      <a:endParaRPr lang="en-US" sz="1800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11/12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243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12/13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including 4 court refiles)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13/14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153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14/15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including 5 court refiles)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15/16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 including 2 court refiles)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16/17 (7/1/16 – 3/31/17)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18978"/>
          </a:xfr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Consumer Recovery Account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Claims Filed &amp; Total Amount Paid</a:t>
            </a:r>
            <a:br>
              <a:rPr lang="en-US" sz="2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(Fiscal Year)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304800"/>
            <a:ext cx="8305800" cy="38862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Operations Report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078163" y="4525963"/>
            <a:ext cx="4992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Sandra Knau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Assistant Commissioner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Licensing &amp; Administration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4324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009833"/>
              </p:ext>
            </p:extLst>
          </p:nvPr>
        </p:nvGraphicFramePr>
        <p:xfrm>
          <a:off x="457200" y="2286000"/>
          <a:ext cx="8229600" cy="382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Amount Paid</a:t>
                      </a:r>
                      <a:endParaRPr lang="en-US" sz="1800" dirty="0"/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11/12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$3,165,669 </a:t>
                      </a:r>
                      <a:endParaRPr lang="en-US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 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12/13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$2,625,615 </a:t>
                      </a:r>
                      <a:endParaRPr lang="en-US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 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13/14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$4,286,536 </a:t>
                      </a:r>
                      <a:endParaRPr lang="en-US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104 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14/15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$4,898,912 </a:t>
                      </a:r>
                      <a:endParaRPr lang="en-US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119 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15/16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$3,396,293 </a:t>
                      </a:r>
                      <a:endParaRPr lang="en-US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81 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16/17 (7/1/16 – 3/31/17)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1,434,411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(73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claims paid)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  <a:t>Consumer Recovery Account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ea typeface="Calibri"/>
                <a:cs typeface="Times New Roman"/>
              </a:rPr>
            </a:br>
            <a:r>
              <a:rPr lang="en-US" sz="2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Claims Filed &amp; Total Amount Paid</a:t>
            </a:r>
            <a:br>
              <a:rPr lang="en-US" sz="2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(Fiscal Year)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3075" y="165100"/>
            <a:ext cx="7893050" cy="5889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RECOVERY ACCOUNT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History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i="1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1964, CalBRE has paid over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$52 million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victims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54% of all applications paid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CalBRE_Logo_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1766888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440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>
                <a:solidFill>
                  <a:srgbClr val="C4BD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gh Tower Text" pitchFamily="18" charset="0"/>
                <a:cs typeface="Arial" charset="0"/>
              </a:rPr>
              <a:t>NEW REGULATIONS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Rehabilitation Criteria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Effective Date:  July 1, 2017</a:t>
            </a:r>
          </a:p>
          <a:p>
            <a:pPr marL="136525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Amends section 2911 for applicants and section 2912 for licensees of the Commissioner’s Regulations</a:t>
            </a:r>
          </a:p>
          <a:p>
            <a:pPr marL="136525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Adds language allowing consideration of the nature and severity of the applicant’s or licensee’s conviction(s) or act(s)</a:t>
            </a:r>
          </a:p>
          <a:p>
            <a:pPr marL="136525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Adds language ensuring that the applicant or licensee has not retained funds that belong to a harmed party, even where the harmed party cannot be located</a:t>
            </a:r>
          </a:p>
          <a:p>
            <a:pPr marL="136525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Adds language to conform with statutory changes relating to mortgage loan originators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First Point of Contact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AB 1650 (Frazer)</a:t>
            </a:r>
          </a:p>
          <a:p>
            <a:pPr marL="136525" indent="0">
              <a:buNone/>
            </a:pPr>
            <a:endParaRPr lang="en-US" altLang="en-US" sz="1400" dirty="0" smtClean="0"/>
          </a:p>
          <a:p>
            <a:r>
              <a:rPr lang="en-US" altLang="en-US" dirty="0" smtClean="0"/>
              <a:t>Regulations under development</a:t>
            </a:r>
          </a:p>
          <a:p>
            <a:pPr lvl="1"/>
            <a:r>
              <a:rPr lang="en-US" altLang="en-US" dirty="0" smtClean="0"/>
              <a:t>45-day Public Comment Period coming soon</a:t>
            </a:r>
          </a:p>
          <a:p>
            <a:pPr marL="585788" lvl="1" indent="0">
              <a:buNone/>
            </a:pPr>
            <a:endParaRPr lang="en-US" altLang="en-US" sz="1400" dirty="0" smtClean="0"/>
          </a:p>
          <a:p>
            <a:r>
              <a:rPr lang="en-US" altLang="en-US" dirty="0" smtClean="0"/>
              <a:t>Proposed Regulations</a:t>
            </a:r>
          </a:p>
          <a:p>
            <a:pPr lvl="1"/>
            <a:r>
              <a:rPr lang="en-US" altLang="en-US" dirty="0" smtClean="0"/>
              <a:t>License number required on “1st Point of Contact” solicitation materials</a:t>
            </a:r>
          </a:p>
          <a:p>
            <a:pPr lvl="1"/>
            <a:r>
              <a:rPr lang="en-US" altLang="en-US" dirty="0" smtClean="0"/>
              <a:t>Responsible broker’s number not required as long as responsible broker’s name/logo appears with name and License number of salesperson or broker associate</a:t>
            </a:r>
          </a:p>
        </p:txBody>
      </p:sp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First Point of Contact</a:t>
            </a:r>
            <a:b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(Continued)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dirty="0" smtClean="0"/>
              <a:t>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Point of Contact</a:t>
            </a:r>
          </a:p>
          <a:p>
            <a:pPr lvl="1"/>
            <a:r>
              <a:rPr lang="en-US" altLang="en-US" sz="2000" dirty="0" smtClean="0"/>
              <a:t>Business Cards</a:t>
            </a:r>
          </a:p>
          <a:p>
            <a:pPr lvl="1"/>
            <a:r>
              <a:rPr lang="en-US" altLang="en-US" sz="2000" dirty="0" smtClean="0"/>
              <a:t>Stationery</a:t>
            </a:r>
          </a:p>
          <a:p>
            <a:pPr lvl="1"/>
            <a:r>
              <a:rPr lang="en-US" altLang="en-US" sz="2000" dirty="0" smtClean="0"/>
              <a:t>Websites owned or controlled by the soliciting licensee</a:t>
            </a:r>
          </a:p>
          <a:p>
            <a:pPr lvl="1"/>
            <a:r>
              <a:rPr lang="en-US" altLang="en-US" sz="2000" dirty="0" smtClean="0"/>
              <a:t>Promotional and advertising flyers, brochures, leaflets, etc.</a:t>
            </a:r>
          </a:p>
          <a:p>
            <a:pPr lvl="1"/>
            <a:r>
              <a:rPr lang="en-US" altLang="en-US" sz="2000" dirty="0" smtClean="0"/>
              <a:t>Advertisements in electronic media (internet, e-mail, radio, television, etc.)</a:t>
            </a:r>
          </a:p>
          <a:p>
            <a:pPr lvl="1"/>
            <a:r>
              <a:rPr lang="en-US" altLang="en-US" sz="2000" dirty="0" smtClean="0"/>
              <a:t>Print advertising in any newspaper or periodical</a:t>
            </a:r>
          </a:p>
          <a:p>
            <a:pPr marL="585788" lvl="1" indent="0">
              <a:buNone/>
            </a:pPr>
            <a:endParaRPr lang="en-US" altLang="en-US" sz="2000" dirty="0" smtClean="0"/>
          </a:p>
          <a:p>
            <a:r>
              <a:rPr lang="en-US" altLang="en-US" sz="2400" dirty="0" smtClean="0"/>
              <a:t>Excludes “for sale”, “for rent” or “open house” sign where sign has no name/logo or the name/logo belongs to the responsible broker</a:t>
            </a:r>
          </a:p>
        </p:txBody>
      </p: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Broker Associates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AB 2330 (Ridley-Thomas)</a:t>
            </a:r>
          </a:p>
          <a:p>
            <a:pPr marL="136525" indent="0">
              <a:buNone/>
            </a:pPr>
            <a:endParaRPr lang="en-US" altLang="en-US" sz="1200" dirty="0" smtClean="0"/>
          </a:p>
          <a:p>
            <a:pPr lvl="1"/>
            <a:r>
              <a:rPr lang="en-US" altLang="en-US" dirty="0" smtClean="0"/>
              <a:t>Prior law required CalBRE to post information reported on salespersons associated with a broker</a:t>
            </a:r>
          </a:p>
          <a:p>
            <a:pPr marL="585788" lvl="1" indent="0">
              <a:buNone/>
            </a:pPr>
            <a:endParaRPr lang="en-US" altLang="en-US" sz="1200" dirty="0" smtClean="0"/>
          </a:p>
          <a:p>
            <a:pPr lvl="1"/>
            <a:r>
              <a:rPr lang="en-US" altLang="en-US" dirty="0" smtClean="0"/>
              <a:t>New law extends requirement to brokers acting as salespersons for another broker (i.e., Broker Associates)</a:t>
            </a:r>
          </a:p>
          <a:p>
            <a:pPr marL="585788" lvl="1" indent="0">
              <a:buNone/>
            </a:pPr>
            <a:endParaRPr lang="en-US" altLang="en-US" sz="1200" dirty="0" smtClean="0"/>
          </a:p>
          <a:p>
            <a:pPr lvl="1"/>
            <a:r>
              <a:rPr lang="en-US" altLang="en-US" dirty="0" smtClean="0"/>
              <a:t>New law requires CalBRE to post information reported on salespersons </a:t>
            </a:r>
            <a:r>
              <a:rPr lang="en-US" altLang="en-US" u="sng" dirty="0" smtClean="0"/>
              <a:t>and Broker Associates</a:t>
            </a:r>
            <a:r>
              <a:rPr lang="en-US" altLang="en-US" dirty="0" smtClean="0"/>
              <a:t> associated with a broker</a:t>
            </a:r>
          </a:p>
          <a:p>
            <a:pPr marL="585788" lvl="1" indent="0">
              <a:buNone/>
            </a:pPr>
            <a:endParaRPr lang="en-US" altLang="en-US" sz="1200" dirty="0" smtClean="0"/>
          </a:p>
          <a:p>
            <a:pPr lvl="1"/>
            <a:r>
              <a:rPr lang="en-US" altLang="en-US" dirty="0" smtClean="0"/>
              <a:t>Effective date:  January 1, 2018</a:t>
            </a:r>
          </a:p>
        </p:txBody>
      </p:sp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n>
                  <a:noFill/>
                </a:ln>
                <a:solidFill>
                  <a:schemeClr val="tx1"/>
                </a:solidFill>
                <a:effectLst/>
              </a:rPr>
              <a:t>Broker Associates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Proposed Regulations</a:t>
            </a:r>
          </a:p>
          <a:p>
            <a:pPr lvl="1"/>
            <a:r>
              <a:rPr lang="en-US" altLang="en-US" smtClean="0"/>
              <a:t>Target Implementation Date:  January 1, 2018</a:t>
            </a:r>
          </a:p>
          <a:p>
            <a:pPr lvl="1"/>
            <a:r>
              <a:rPr lang="en-US" altLang="en-US" smtClean="0"/>
              <a:t>Regulations under development</a:t>
            </a:r>
          </a:p>
          <a:p>
            <a:pPr lvl="2"/>
            <a:r>
              <a:rPr lang="en-US" altLang="en-US" smtClean="0"/>
              <a:t>45-day Public Comment Period coming soon</a:t>
            </a:r>
          </a:p>
          <a:p>
            <a:pPr lvl="1"/>
            <a:r>
              <a:rPr lang="en-US" altLang="en-US" smtClean="0"/>
              <a:t>Responsible broker to notify CalBRE within 5 days of associating with Broker Associate</a:t>
            </a:r>
          </a:p>
          <a:p>
            <a:pPr lvl="1"/>
            <a:r>
              <a:rPr lang="en-US" altLang="en-US" smtClean="0"/>
              <a:t>Notification shall be provided on a CalBRE-approved form</a:t>
            </a:r>
          </a:p>
          <a:p>
            <a:pPr lvl="1"/>
            <a:r>
              <a:rPr lang="en-US" altLang="en-US" smtClean="0"/>
              <a:t>Both the responsible broker and the broker associate shall sign the form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Petitions to Remove Discipline from Website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dirty="0" smtClean="0"/>
              <a:t>AB 2330 (Ridley-Thomas)</a:t>
            </a:r>
          </a:p>
          <a:p>
            <a:pPr lvl="1"/>
            <a:r>
              <a:rPr lang="en-US" altLang="en-US" sz="2000" dirty="0" smtClean="0"/>
              <a:t>Prior </a:t>
            </a:r>
            <a:r>
              <a:rPr lang="en-US" altLang="en-US" sz="2000" dirty="0"/>
              <a:t>l</a:t>
            </a:r>
            <a:r>
              <a:rPr lang="en-US" altLang="en-US" sz="2000" dirty="0" smtClean="0"/>
              <a:t>aw required CalBRE to post status of every license on its website</a:t>
            </a:r>
          </a:p>
          <a:p>
            <a:pPr lvl="2"/>
            <a:r>
              <a:rPr lang="en-US" altLang="en-US" sz="2000" dirty="0" smtClean="0"/>
              <a:t>Including all discipline</a:t>
            </a:r>
          </a:p>
          <a:p>
            <a:pPr marL="904875" lvl="2" indent="0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New law authorizes the Commissioner to set up a petition process to remove discipline from the website</a:t>
            </a:r>
          </a:p>
          <a:p>
            <a:pPr lvl="2"/>
            <a:r>
              <a:rPr lang="en-US" altLang="en-US" sz="2000" dirty="0" smtClean="0"/>
              <a:t>Licensees only (not available to unlicensed or non-licensed)</a:t>
            </a:r>
          </a:p>
          <a:p>
            <a:pPr lvl="2"/>
            <a:r>
              <a:rPr lang="en-US" altLang="en-US" sz="2000" dirty="0" smtClean="0"/>
              <a:t>Discipline must be 10 years or older</a:t>
            </a:r>
          </a:p>
          <a:p>
            <a:pPr lvl="2"/>
            <a:r>
              <a:rPr lang="en-US" altLang="en-US" sz="2000" dirty="0" smtClean="0"/>
              <a:t>Petitioner must pay a fee set by regulation</a:t>
            </a:r>
          </a:p>
          <a:p>
            <a:pPr lvl="2"/>
            <a:r>
              <a:rPr lang="en-US" altLang="en-US" sz="2000" dirty="0" smtClean="0"/>
              <a:t>Findings that no credible risk to members of the public exists as a condition to removing discipline</a:t>
            </a:r>
          </a:p>
          <a:p>
            <a:pPr marL="904875" lvl="2" indent="0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Effective Date:  January 1, 2018</a:t>
            </a:r>
          </a:p>
        </p:txBody>
      </p:sp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Petitions to Remove Discipline from Website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dirty="0" smtClean="0"/>
              <a:t>Proposed Regulations</a:t>
            </a:r>
          </a:p>
          <a:p>
            <a:pPr lvl="1"/>
            <a:r>
              <a:rPr lang="en-US" altLang="en-US" sz="2000" dirty="0" smtClean="0"/>
              <a:t>Target Implementation Date:  January 1, 2018</a:t>
            </a:r>
          </a:p>
          <a:p>
            <a:pPr lvl="1"/>
            <a:r>
              <a:rPr lang="en-US" altLang="en-US" sz="2000" dirty="0" smtClean="0"/>
              <a:t>Regulations under development</a:t>
            </a:r>
          </a:p>
          <a:p>
            <a:pPr lvl="2"/>
            <a:r>
              <a:rPr lang="en-US" altLang="en-US" sz="2000" dirty="0" smtClean="0"/>
              <a:t>45-day Public Comment Period coming soon</a:t>
            </a:r>
          </a:p>
          <a:p>
            <a:pPr lvl="1"/>
            <a:r>
              <a:rPr lang="en-US" altLang="en-US" sz="2000" dirty="0" smtClean="0"/>
              <a:t>A petition must be submitted on a CalBRE-approved form</a:t>
            </a:r>
          </a:p>
          <a:p>
            <a:pPr lvl="2"/>
            <a:r>
              <a:rPr lang="en-US" altLang="en-US" sz="2000" dirty="0" smtClean="0"/>
              <a:t>Must disclose all past convictions, pending civil/criminal actions, and past professional license discipline</a:t>
            </a:r>
          </a:p>
          <a:p>
            <a:pPr lvl="2"/>
            <a:r>
              <a:rPr lang="en-US" altLang="en-US" sz="2000" dirty="0" smtClean="0"/>
              <a:t>Must submit fingerprints via Live Scan Service</a:t>
            </a:r>
          </a:p>
          <a:p>
            <a:pPr lvl="2"/>
            <a:r>
              <a:rPr lang="en-US" altLang="en-US" sz="2000" dirty="0" smtClean="0"/>
              <a:t>Documentary evidence to support rehabilitation and elimination of “credible risk”</a:t>
            </a:r>
          </a:p>
          <a:p>
            <a:pPr lvl="1"/>
            <a:r>
              <a:rPr lang="en-US" altLang="en-US" sz="2000" dirty="0" smtClean="0"/>
              <a:t>Petition fee shall be paid</a:t>
            </a:r>
          </a:p>
          <a:p>
            <a:pPr lvl="1"/>
            <a:r>
              <a:rPr lang="en-US" altLang="en-US" sz="2000" dirty="0" smtClean="0"/>
              <a:t>Discipline must be 10 years or older</a:t>
            </a:r>
          </a:p>
          <a:p>
            <a:pPr lvl="1"/>
            <a:endParaRPr lang="en-US" altLang="en-US" sz="2000" dirty="0" smtClean="0"/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CalBRE Operations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3429000"/>
          </a:xfrm>
        </p:spPr>
        <p:txBody>
          <a:bodyPr/>
          <a:lstStyle/>
          <a:p>
            <a:r>
              <a:rPr lang="en-US" altLang="en-US" sz="4800" b="1" smtClean="0"/>
              <a:t>Five District/Exam Offices</a:t>
            </a:r>
          </a:p>
          <a:p>
            <a:pPr lvl="2"/>
            <a:r>
              <a:rPr lang="en-US" altLang="en-US" sz="2600" b="1" smtClean="0"/>
              <a:t>Fresno</a:t>
            </a:r>
          </a:p>
          <a:p>
            <a:pPr lvl="2"/>
            <a:r>
              <a:rPr lang="en-US" altLang="en-US" sz="2600" b="1" smtClean="0"/>
              <a:t>Los Angeles</a:t>
            </a:r>
          </a:p>
          <a:p>
            <a:pPr lvl="2"/>
            <a:r>
              <a:rPr lang="en-US" altLang="en-US" sz="2600" b="1" smtClean="0"/>
              <a:t>Oakland</a:t>
            </a:r>
          </a:p>
          <a:p>
            <a:pPr lvl="2"/>
            <a:r>
              <a:rPr lang="en-US" altLang="en-US" sz="2600" b="1" smtClean="0"/>
              <a:t>Sacramento</a:t>
            </a:r>
          </a:p>
          <a:p>
            <a:pPr lvl="2"/>
            <a:r>
              <a:rPr lang="en-US" altLang="en-US" sz="2600" b="1" smtClean="0"/>
              <a:t>San Diego</a:t>
            </a:r>
          </a:p>
          <a:p>
            <a:pPr lvl="1"/>
            <a:r>
              <a:rPr lang="en-US" altLang="en-US" sz="4800" b="1" smtClean="0"/>
              <a:t>Authorized Positions:  	332</a:t>
            </a:r>
          </a:p>
          <a:p>
            <a:endParaRPr lang="en-US" altLang="en-US" sz="3200" b="1" smtClean="0"/>
          </a:p>
        </p:txBody>
      </p:sp>
    </p:spTree>
    <p:extLst>
      <p:ext uri="{BB962C8B-B14F-4D97-AF65-F5344CB8AC3E}">
        <p14:creationId xmlns:p14="http://schemas.microsoft.com/office/powerpoint/2010/main" val="37381234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Petitions to Remove Discipline from Website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Proposed Regulations (Continued)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“Credible risk” includes (but is not limited to):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 is currently on probation or parole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Felony conviction remains on petitioner’s criminal record despite opportunity for expungement or reduction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 refuses to make him/herself reasonably available for CalBRE interview during investigation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 has not reimbursed CalBRE for payments from the Consumer Recovery Account where claim filed against petitioner as judgment debtor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 submitted petition less than 1 year after denial of prior petition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 submitted petition less than 10 years after effective date of discipline 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Petitioner’s license is currently subject to restrictions and a concurrent petition to remove those restrictions is not granted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</p:txBody>
      </p:sp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248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Bureau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 Real Estate Audits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67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Book Antiqua" panose="02040602050305030304" pitchFamily="18" charset="0"/>
              </a:rPr>
              <a:t>Tom Cameron</a:t>
            </a:r>
          </a:p>
          <a:p>
            <a:pPr eaLnBrk="1" hangingPunct="1">
              <a:defRPr/>
            </a:pPr>
            <a:r>
              <a:rPr lang="en-US" alt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Book Antiqua" panose="02040602050305030304" pitchFamily="18" charset="0"/>
              </a:rPr>
              <a:t>Chief Auditor</a:t>
            </a:r>
          </a:p>
        </p:txBody>
      </p:sp>
      <p:pic>
        <p:nvPicPr>
          <p:cNvPr id="93188" name="Picture 2" descr="C:\Users\dsandri\AppData\Local\Microsoft\Windows\Temporary Internet Files\Content.Outlook\PWA4ON8C\CalBRE_Logo_HiRe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0" y="5410200"/>
            <a:ext cx="1623874" cy="13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86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 preferRelativeResize="0">
            <a:picLocks noChangeAspect="1" noChangeArrowheads="1"/>
          </p:cNvPicPr>
          <p:nvPr/>
        </p:nvPicPr>
        <p:blipFill>
          <a:blip r:embed="rId5" cstate="print"/>
          <a:srcRect r="-10770" b="-14285"/>
          <a:stretch>
            <a:fillRect/>
          </a:stretch>
        </p:blipFill>
        <p:spPr bwMode="auto">
          <a:xfrm>
            <a:off x="7315200" y="3048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33"/>
          <p:cNvGraphicFramePr>
            <a:graphicFrameLocks noGrp="1"/>
          </p:cNvGraphicFramePr>
          <p:nvPr>
            <p:ph idx="4294967295"/>
          </p:nvPr>
        </p:nvGraphicFramePr>
        <p:xfrm>
          <a:off x="479425" y="1828800"/>
          <a:ext cx="8253413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Worksheet" r:id="rId3" imgW="8763051" imgH="4695722" progId="Excel.Sheet.8">
                  <p:embed/>
                </p:oleObj>
              </mc:Choice>
              <mc:Fallback>
                <p:oleObj name="Worksheet" r:id="rId3" imgW="8763051" imgH="4695722" progId="Excel.Sheet.8">
                  <p:embed/>
                  <p:pic>
                    <p:nvPicPr>
                      <p:cNvPr id="0" name="Object 3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828800"/>
                        <a:ext cx="8253413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13"/>
          <p:cNvSpPr>
            <a:spLocks noChangeArrowheads="1"/>
          </p:cNvSpPr>
          <p:nvPr/>
        </p:nvSpPr>
        <p:spPr bwMode="auto">
          <a:xfrm>
            <a:off x="533400" y="4572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  <a:latin typeface="Book Antiqua" panose="02040602050305030304" pitchFamily="18" charset="0"/>
              </a:rPr>
              <a:t>Audits Closed by Activities Statewide -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  <a:latin typeface="Book Antiqua" panose="02040602050305030304" pitchFamily="18" charset="0"/>
              </a:rPr>
              <a:t>7/1/16 – 3/31/17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3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28600" y="1676400"/>
          <a:ext cx="87249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Worksheet" r:id="rId3" imgW="8420074" imgH="4733835" progId="Excel.Sheet.8">
                  <p:embed/>
                </p:oleObj>
              </mc:Choice>
              <mc:Fallback>
                <p:oleObj name="Worksheet" r:id="rId3" imgW="8420074" imgH="4733835" progId="Excel.Sheet.8">
                  <p:embed/>
                  <p:pic>
                    <p:nvPicPr>
                      <p:cNvPr id="0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724900" cy="490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9" name="Rectangle 17"/>
          <p:cNvSpPr>
            <a:spLocks noChangeArrowheads="1"/>
          </p:cNvSpPr>
          <p:nvPr/>
        </p:nvSpPr>
        <p:spPr bwMode="auto">
          <a:xfrm>
            <a:off x="533400" y="2413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Findings of Audits Closed,</a:t>
            </a:r>
          </a:p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7/1/16 – 3/31/17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Shortage Findings of Audits Closed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graphicFrame>
        <p:nvGraphicFramePr>
          <p:cNvPr id="101408" name="Group 32"/>
          <p:cNvGraphicFramePr>
            <a:graphicFrameLocks noGrp="1"/>
          </p:cNvGraphicFramePr>
          <p:nvPr/>
        </p:nvGraphicFramePr>
        <p:xfrm>
          <a:off x="381000" y="1703388"/>
          <a:ext cx="8382000" cy="4772026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61498450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96104207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503523930"/>
                    </a:ext>
                  </a:extLst>
                </a:gridCol>
              </a:tblGrid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7/1/15 – 3/31/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7/1/16 – 3/31/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71481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Total Audits Closed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986052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Total $ Shortage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$12.28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$9.29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33608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% Audits with Shortage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37.2%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29.4%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69288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#(%) with $10K+ Shortage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59 (13.5)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41 (9.9)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892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609600"/>
            <a:ext cx="6858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Top 5 Audit Violations 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57400"/>
            <a:ext cx="8610600" cy="4505325"/>
          </a:xfrm>
        </p:spPr>
        <p:txBody>
          <a:bodyPr/>
          <a:lstStyle/>
          <a:p>
            <a:pPr marL="1588" indent="0" eaLnBrk="1" hangingPunct="1"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#5:</a:t>
            </a:r>
            <a:r>
              <a:rPr lang="en-US" altLang="en-US" sz="3200" dirty="0" smtClean="0">
                <a:solidFill>
                  <a:schemeClr val="bg1"/>
                </a:solidFill>
              </a:rPr>
              <a:t> Commissioner’s Reg. 2831.1: Separate Record for Each Beneficiary /Transaction</a:t>
            </a:r>
          </a:p>
          <a:p>
            <a:pPr marL="458788" indent="-457200"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Usually related to incomplete or inaccurate Separate Records.  	</a:t>
            </a:r>
          </a:p>
          <a:p>
            <a:pPr marL="458788" indent="-457200"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Must have the detail referenced in Reg. 2831.1(a).</a:t>
            </a:r>
          </a:p>
          <a:p>
            <a:pPr marL="458788" indent="-457200"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Must account for Unidentified Funds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Top 5 Audit Violations</a:t>
            </a:r>
            <a:endParaRPr lang="en-US" altLang="en-US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22960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#4:</a:t>
            </a:r>
            <a:r>
              <a:rPr lang="en-US" altLang="en-US" sz="3200" dirty="0" smtClean="0">
                <a:solidFill>
                  <a:schemeClr val="bg1"/>
                </a:solidFill>
              </a:rPr>
              <a:t> Commissioner’s Reg. 2831: Record of All Trust Funds Received and Disbursed</a:t>
            </a:r>
          </a:p>
          <a:p>
            <a:pPr marL="457200" indent="-457200" eaLnBrk="1" hangingPunct="1"/>
            <a:r>
              <a:rPr lang="en-US" altLang="en-US" dirty="0" smtClean="0">
                <a:solidFill>
                  <a:schemeClr val="bg1"/>
                </a:solidFill>
              </a:rPr>
              <a:t>This is the columnar, glorified checkbook records. </a:t>
            </a:r>
          </a:p>
          <a:p>
            <a:pPr marL="457200" indent="-457200"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Must be in chronological order, include all money in and out of the trust account, with all the required detail of Reg. 2831.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3050"/>
            <a:ext cx="8001000" cy="1162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Top 5 Audit Violations</a:t>
            </a:r>
            <a:b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</a:br>
            <a:endParaRPr lang="en-US" altLang="en-US" b="0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228600" y="2438400"/>
            <a:ext cx="6305550" cy="4343400"/>
          </a:xfrm>
        </p:spPr>
        <p:txBody>
          <a:bodyPr/>
          <a:lstStyle/>
          <a:p>
            <a:pPr marL="577850" indent="-3429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This is a monthly reconciliation of Control Record to Separate Records.</a:t>
            </a:r>
          </a:p>
          <a:p>
            <a:pPr marL="577850" indent="-342900" eaLnBrk="1" hangingPunct="1">
              <a:spcAft>
                <a:spcPts val="60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Do your monthly reconciliation between books and bank, </a:t>
            </a:r>
            <a:r>
              <a:rPr lang="en-US" altLang="en-US" smtClean="0">
                <a:solidFill>
                  <a:srgbClr val="FF0000"/>
                </a:solidFill>
              </a:rPr>
              <a:t>THEN</a:t>
            </a:r>
            <a:r>
              <a:rPr lang="en-US" altLang="en-US" smtClean="0">
                <a:solidFill>
                  <a:schemeClr val="bg1"/>
                </a:solidFill>
              </a:rPr>
              <a:t> perform this REQUIRED reconciliation. 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219200"/>
            <a:ext cx="8686800" cy="12192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3200" smtClean="0">
                <a:solidFill>
                  <a:srgbClr val="FF0000"/>
                </a:solidFill>
              </a:rPr>
              <a:t>#3: </a:t>
            </a:r>
            <a:r>
              <a:rPr lang="en-US" altLang="en-US" sz="3200" smtClean="0">
                <a:solidFill>
                  <a:schemeClr val="bg1"/>
                </a:solidFill>
              </a:rPr>
              <a:t>Commissioner’s Reg. 2831.2: Trust Account Reconciliation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20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6695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  <p:bldP spid="922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Top 5 Audit Violations</a:t>
            </a:r>
            <a:endParaRPr lang="en-US" altLang="en-US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781800" cy="5105400"/>
          </a:xfrm>
        </p:spPr>
        <p:txBody>
          <a:bodyPr/>
          <a:lstStyle/>
          <a:p>
            <a:pPr marL="342900" indent="-342900" eaLnBrk="1" hangingPunct="1">
              <a:spcAft>
                <a:spcPts val="600"/>
              </a:spcAft>
              <a:buFont typeface="Monotype Sorts"/>
              <a:buNone/>
              <a:tabLst>
                <a:tab pos="685800" algn="l"/>
              </a:tabLst>
            </a:pPr>
            <a:r>
              <a:rPr lang="en-US" altLang="en-US" sz="3200" dirty="0" smtClean="0">
                <a:solidFill>
                  <a:srgbClr val="FF0000"/>
                </a:solidFill>
              </a:rPr>
              <a:t>#2: </a:t>
            </a:r>
            <a:r>
              <a:rPr lang="en-US" altLang="en-US" sz="3200" dirty="0" smtClean="0">
                <a:solidFill>
                  <a:schemeClr val="bg1"/>
                </a:solidFill>
              </a:rPr>
              <a:t>Commissioner’s Reg. 2832: Trust Fund Handling</a:t>
            </a:r>
          </a:p>
          <a:p>
            <a:pPr marL="663575" lvl="1" indent="-342900" eaLnBrk="1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altLang="en-US" dirty="0" smtClean="0">
                <a:solidFill>
                  <a:schemeClr val="bg1"/>
                </a:solidFill>
              </a:rPr>
              <a:t>If not sent to escrow or principal, trust funds must be deposited within 3 business days into trust account.</a:t>
            </a:r>
          </a:p>
          <a:p>
            <a:pPr marL="663575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altLang="en-US" dirty="0" smtClean="0">
                <a:solidFill>
                  <a:schemeClr val="bg1"/>
                </a:solidFill>
              </a:rPr>
              <a:t>Account designation often the issue – we look to the signature card.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28600" y="304800"/>
            <a:ext cx="7620000" cy="160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Top 5 Audit Violations</a:t>
            </a:r>
            <a:endParaRPr lang="en-US" altLang="en-US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2190750"/>
            <a:ext cx="7810500" cy="443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smtClean="0">
                <a:solidFill>
                  <a:srgbClr val="FF0000"/>
                </a:solidFill>
              </a:rPr>
              <a:t>#1: </a:t>
            </a:r>
            <a:r>
              <a:rPr lang="en-US" altLang="en-US" sz="3200" smtClean="0">
                <a:solidFill>
                  <a:schemeClr val="bg1"/>
                </a:solidFill>
              </a:rPr>
              <a:t>Business &amp; Professions Code §10145: Handling of Trust Funds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Trust funds must be placed into one of 3 places: a </a:t>
            </a:r>
            <a:r>
              <a:rPr lang="en-US" altLang="en-US" u="sng" smtClean="0">
                <a:solidFill>
                  <a:schemeClr val="bg1"/>
                </a:solidFill>
              </a:rPr>
              <a:t>neutral escrow depository</a:t>
            </a:r>
            <a:r>
              <a:rPr lang="en-US" altLang="en-US" smtClean="0">
                <a:solidFill>
                  <a:schemeClr val="bg1"/>
                </a:solidFill>
              </a:rPr>
              <a:t>; or into the </a:t>
            </a:r>
            <a:r>
              <a:rPr lang="en-US" altLang="en-US" u="sng" smtClean="0">
                <a:solidFill>
                  <a:schemeClr val="bg1"/>
                </a:solidFill>
              </a:rPr>
              <a:t>hands of the principal</a:t>
            </a:r>
            <a:r>
              <a:rPr lang="en-US" altLang="en-US" smtClean="0">
                <a:solidFill>
                  <a:schemeClr val="bg1"/>
                </a:solidFill>
              </a:rPr>
              <a:t>; or into a proper </a:t>
            </a:r>
            <a:r>
              <a:rPr lang="en-US" altLang="en-US" u="sng" smtClean="0">
                <a:solidFill>
                  <a:schemeClr val="bg1"/>
                </a:solidFill>
              </a:rPr>
              <a:t>trust fund account</a:t>
            </a:r>
            <a:r>
              <a:rPr lang="en-US" altLang="en-US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Interest-bearing account violations.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Financial Statistics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FY 2016-2017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CalBRE’s Budget 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$52,049,000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80010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Revenues as of march 2017</a:t>
            </a:r>
            <a:endParaRPr lang="en-US" sz="3600" dirty="0"/>
          </a:p>
        </p:txBody>
      </p:sp>
      <p:sp>
        <p:nvSpPr>
          <p:cNvPr id="60420" name="Content Placeholder 2"/>
          <p:cNvSpPr>
            <a:spLocks noGrp="1"/>
          </p:cNvSpPr>
          <p:nvPr>
            <p:ph sz="quarter" idx="2"/>
          </p:nvPr>
        </p:nvSpPr>
        <p:spPr>
          <a:xfrm>
            <a:off x="1447800" y="2667000"/>
            <a:ext cx="6934200" cy="3810000"/>
          </a:xfrm>
        </p:spPr>
        <p:txBody>
          <a:bodyPr/>
          <a:lstStyle/>
          <a:p>
            <a:r>
              <a:rPr lang="en-US" altLang="en-US" sz="3600" smtClean="0"/>
              <a:t>Licensing-$28,586,970</a:t>
            </a:r>
          </a:p>
          <a:p>
            <a:r>
              <a:rPr lang="en-US" altLang="en-US" sz="3600" smtClean="0"/>
              <a:t>Subdivisions-$5,790,184</a:t>
            </a:r>
          </a:p>
          <a:p>
            <a:r>
              <a:rPr lang="en-US" altLang="en-US" sz="3600" smtClean="0"/>
              <a:t>Examinations-$3,002,109</a:t>
            </a:r>
          </a:p>
          <a:p>
            <a:r>
              <a:rPr lang="en-US" altLang="en-US" sz="3600" smtClean="0"/>
              <a:t>Other- $1,344,130</a:t>
            </a:r>
          </a:p>
          <a:p>
            <a:r>
              <a:rPr lang="en-US" altLang="en-US" sz="3600" smtClean="0"/>
              <a:t>Total Revenues-$</a:t>
            </a:r>
            <a:r>
              <a:rPr lang="en-US" altLang="en-US" sz="3600" b="1" smtClean="0"/>
              <a:t>38,723,393</a:t>
            </a:r>
          </a:p>
        </p:txBody>
      </p:sp>
      <p:pic>
        <p:nvPicPr>
          <p:cNvPr id="60421" name="Picture 2" descr="C:\Users\Sknau\AppData\Local\Microsoft\Windows\Temporary Internet Files\Content.IE5\GQA9SUI1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68483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8" descr="C:\Users\Sknau\AppData\Local\Microsoft\Windows\Temporary Internet Files\Content.IE5\ZITXTCFD\blockpage[2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601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04800"/>
            <a:ext cx="731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What Audits is Seeing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648200"/>
          </a:xfrm>
        </p:spPr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chemeClr val="bg1"/>
                </a:solidFill>
              </a:rPr>
              <a:t>We continue to find: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1200" b="1" dirty="0" smtClean="0">
              <a:solidFill>
                <a:schemeClr val="bg1"/>
              </a:solidFill>
            </a:endParaRPr>
          </a:p>
          <a:p>
            <a:pPr marL="136525" indent="0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 Trust Fund Shortages on PM, BE audits</a:t>
            </a:r>
          </a:p>
          <a:p>
            <a:pPr marL="136525" indent="0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 Lack of Broker oversight</a:t>
            </a:r>
          </a:p>
          <a:p>
            <a:pPr marL="136525" indent="0"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 Broker-controlled escrow activities and failure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136525" indent="0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 Delays in providing records</a:t>
            </a:r>
          </a:p>
          <a:p>
            <a:pPr marL="136525" indent="0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 Falsification of bank records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700" y="0"/>
            <a:ext cx="2501900" cy="12509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6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anose="02040602050305030304" pitchFamily="18" charset="0"/>
              </a:rPr>
              <a:t>Where Audit Activities Are Focused</a:t>
            </a:r>
            <a:endParaRPr lang="en-US" altLang="en-US" dirty="0" smtClean="0">
              <a:ln>
                <a:noFill/>
              </a:ln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229600" cy="4800600"/>
          </a:xfrm>
        </p:spPr>
        <p:txBody>
          <a:bodyPr/>
          <a:lstStyle/>
          <a:p>
            <a:pPr marL="533400" indent="-533400" eaLnBrk="1" hangingPunct="1"/>
            <a:r>
              <a:rPr lang="en-US" altLang="en-US" sz="3200" dirty="0" smtClean="0">
                <a:solidFill>
                  <a:schemeClr val="bg1"/>
                </a:solidFill>
              </a:rPr>
              <a:t>Investigative and Focused Routine audits on those who handle a high volume of trust funds</a:t>
            </a:r>
          </a:p>
          <a:p>
            <a:pPr marL="533400" indent="-533400" eaLnBrk="1" hangingPunct="1"/>
            <a:r>
              <a:rPr lang="en-US" altLang="en-US" sz="3200" dirty="0" smtClean="0">
                <a:solidFill>
                  <a:schemeClr val="bg1"/>
                </a:solidFill>
              </a:rPr>
              <a:t>Property Management, Broker Escrow </a:t>
            </a:r>
          </a:p>
          <a:p>
            <a:pPr marL="533400" indent="-533400" eaLnBrk="1" hangingPunct="1">
              <a:buFont typeface="Wingdings 2" panose="05020102010507070707" pitchFamily="18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 	and hard money MLB</a:t>
            </a:r>
          </a:p>
          <a:p>
            <a:pPr marL="533400" indent="-533400" eaLnBrk="1" hangingPunct="1"/>
            <a:r>
              <a:rPr lang="en-US" altLang="en-US" sz="3200" dirty="0" smtClean="0">
                <a:solidFill>
                  <a:schemeClr val="bg1"/>
                </a:solidFill>
              </a:rPr>
              <a:t>Unsupervised operations involved in </a:t>
            </a:r>
          </a:p>
          <a:p>
            <a:pPr marL="533400" indent="-533400" eaLnBrk="1" hangingPunct="1">
              <a:buFont typeface="Wingdings 2" panose="05020102010507070707" pitchFamily="18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 	these activities</a:t>
            </a:r>
          </a:p>
          <a:p>
            <a:pPr marL="533400" indent="-533400" eaLnBrk="1" hangingPunct="1"/>
            <a:r>
              <a:rPr lang="en-US" altLang="en-US" sz="3200" dirty="0" smtClean="0">
                <a:solidFill>
                  <a:schemeClr val="bg1"/>
                </a:solidFill>
              </a:rPr>
              <a:t>Restricted Licensees handling trust funds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smtClean="0">
                <a:solidFill>
                  <a:schemeClr val="bg1"/>
                </a:solidFill>
              </a:rPr>
              <a:t>Auditor Obstacles/Adventures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5400" smtClean="0">
              <a:solidFill>
                <a:schemeClr val="bg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6600" b="1" smtClean="0"/>
          </a:p>
        </p:txBody>
      </p:sp>
      <p:pic>
        <p:nvPicPr>
          <p:cNvPr id="112643" name="Picture 5" descr="1220074_630x354 tir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43075"/>
            <a:ext cx="6000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3667" name="Picture 4" descr="IMG_3904 Dogs Rot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4692" name="Picture 4" descr="Dumpster-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022350"/>
            <a:ext cx="57531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5716" name="Picture 4" descr="cinnamon-black-be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0480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  <a:t>Bureau of Real Estate</a:t>
            </a:r>
            <a:b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altLang="en-US" sz="3900" dirty="0">
                <a:solidFill>
                  <a:schemeClr val="tx1"/>
                </a:solidFill>
                <a:latin typeface="Book Antiqua" pitchFamily="18" charset="0"/>
              </a:rPr>
              <a:t>Audit Section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Contact: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Tom Cameron – Assistant Commissioner, Audits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Tom.Cameron@dre.ca.gov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916 263-8704</a:t>
            </a:r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021138"/>
            <a:ext cx="24749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9099"/>
            <a:ext cx="6781800" cy="2286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cap="none" dirty="0" smtClean="0">
                <a:solidFill>
                  <a:schemeClr val="tx2">
                    <a:lumMod val="75000"/>
                  </a:schemeClr>
                </a:solidFill>
              </a:rPr>
              <a:t>SUBDIVISION PROGRAM OVERVIEW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4600" y="3276600"/>
            <a:ext cx="5715000" cy="12192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Chris </a:t>
            </a:r>
            <a:r>
              <a:rPr lang="en-US" sz="3600" dirty="0" err="1" smtClean="0"/>
              <a:t>Neri</a:t>
            </a:r>
            <a:r>
              <a:rPr lang="en-US" sz="3600" dirty="0" smtClean="0"/>
              <a:t> </a:t>
            </a:r>
            <a:endParaRPr lang="en-US" sz="3600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Assistant </a:t>
            </a:r>
            <a:r>
              <a:rPr lang="en-US" sz="3600" dirty="0"/>
              <a:t>Commissioner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1177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764F19-ACD2-4AE1-A246-1443C60E6773}" type="slidenum">
              <a:rPr lang="en-US" altLang="en-US" smtClean="0">
                <a:solidFill>
                  <a:schemeClr val="tx2"/>
                </a:solidFill>
              </a:rPr>
              <a:pPr/>
              <a:t>58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086600" y="3810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Subdivision Map Act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Subdivides real property</a:t>
            </a:r>
          </a:p>
          <a:p>
            <a:r>
              <a:rPr lang="en-US" altLang="en-US" smtClean="0"/>
              <a:t>Local government jurisdiction</a:t>
            </a:r>
          </a:p>
          <a:p>
            <a:r>
              <a:rPr lang="en-US" altLang="en-US" smtClean="0"/>
              <a:t>Conditions of approval of subdivision map</a:t>
            </a:r>
          </a:p>
          <a:p>
            <a:r>
              <a:rPr lang="en-US" altLang="en-US" smtClean="0"/>
              <a:t>Enacts subdivision ordinances by which local government have direct control</a:t>
            </a:r>
          </a:p>
          <a:p>
            <a:r>
              <a:rPr lang="en-US" altLang="en-US" smtClean="0"/>
              <a:t>Objectives:</a:t>
            </a:r>
          </a:p>
          <a:p>
            <a:pPr marL="936625" lvl="2" indent="-342900"/>
            <a:r>
              <a:rPr lang="en-US" altLang="en-US" smtClean="0"/>
              <a:t>Coordinate subdivision design with the community plan</a:t>
            </a:r>
          </a:p>
          <a:p>
            <a:pPr marL="936625" lvl="2" indent="-342900"/>
            <a:r>
              <a:rPr lang="en-US" altLang="en-US" smtClean="0"/>
              <a:t>Insure subdivider will complete areas dedicated for public purposes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1738988-7A13-41CE-BBF3-9EAE33FC71B0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Financial Statistics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FY 2016-2017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>CalBRE’s Budget 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$52,049,000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1905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Expenditures as of March 2017</a:t>
            </a:r>
            <a:endParaRPr lang="en-US" sz="3600" dirty="0"/>
          </a:p>
        </p:txBody>
      </p:sp>
      <p:sp>
        <p:nvSpPr>
          <p:cNvPr id="61444" name="Content Placeholder 5"/>
          <p:cNvSpPr>
            <a:spLocks noGrp="1"/>
          </p:cNvSpPr>
          <p:nvPr>
            <p:ph sz="quarter" idx="4"/>
          </p:nvPr>
        </p:nvSpPr>
        <p:spPr>
          <a:xfrm>
            <a:off x="1066800" y="2590800"/>
            <a:ext cx="7924800" cy="3459163"/>
          </a:xfrm>
        </p:spPr>
        <p:txBody>
          <a:bodyPr/>
          <a:lstStyle/>
          <a:p>
            <a:r>
              <a:rPr lang="en-US" altLang="en-US" sz="3600" dirty="0" smtClean="0"/>
              <a:t>Personnel-$23,849,521</a:t>
            </a:r>
          </a:p>
          <a:p>
            <a:r>
              <a:rPr lang="en-US" altLang="en-US" sz="3600" dirty="0" smtClean="0"/>
              <a:t>DCA Pro Rata-$3,740,950</a:t>
            </a:r>
          </a:p>
          <a:p>
            <a:r>
              <a:rPr lang="en-US" altLang="en-US" sz="3600" dirty="0" smtClean="0"/>
              <a:t>Facilities-$2,975,755</a:t>
            </a:r>
          </a:p>
          <a:p>
            <a:r>
              <a:rPr lang="en-US" altLang="en-US" sz="3600" dirty="0" smtClean="0"/>
              <a:t>Recovery Claims-$1,342,721</a:t>
            </a:r>
          </a:p>
          <a:p>
            <a:r>
              <a:rPr lang="en-US" altLang="en-US" sz="3600" dirty="0" smtClean="0"/>
              <a:t>Other-$3,716,416</a:t>
            </a:r>
          </a:p>
          <a:p>
            <a:r>
              <a:rPr lang="en-US" altLang="en-US" sz="3600" dirty="0" smtClean="0"/>
              <a:t>Total Expenditures-$</a:t>
            </a:r>
            <a:r>
              <a:rPr lang="en-US" altLang="en-US" sz="3600" b="1" dirty="0" smtClean="0"/>
              <a:t>35,625,363</a:t>
            </a:r>
          </a:p>
        </p:txBody>
      </p:sp>
    </p:spTree>
    <p:extLst>
      <p:ext uri="{BB962C8B-B14F-4D97-AF65-F5344CB8AC3E}">
        <p14:creationId xmlns:p14="http://schemas.microsoft.com/office/powerpoint/2010/main" val="19472197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5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Subdivided Lands Act (SLA)</a:t>
            </a:r>
          </a:p>
        </p:txBody>
      </p:sp>
      <p:sp>
        <p:nvSpPr>
          <p:cNvPr id="2051" name="Rectangle 26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0386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Protect purchasers from misrepresentation, deceit and fraud in subdivision sales: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36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 smtClean="0"/>
              <a:t>  Affirmative Standards </a:t>
            </a:r>
          </a:p>
          <a:p>
            <a:pPr marL="32004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 smtClean="0"/>
              <a:t>  Disclosure</a:t>
            </a: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0FF7EDA-326C-4F69-88CE-7A30361F6125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Affirmative Standards</a:t>
            </a:r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CD8D4948-1B06-460B-AABB-4FF0168BF176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20836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r>
              <a:rPr lang="en-US" altLang="en-US" smtClean="0"/>
              <a:t>Suitability for intended use</a:t>
            </a:r>
          </a:p>
          <a:p>
            <a:pPr lvl="1"/>
            <a:r>
              <a:rPr lang="en-US" altLang="en-US" sz="2800" smtClean="0"/>
              <a:t>Vehicular access</a:t>
            </a:r>
          </a:p>
          <a:p>
            <a:pPr lvl="1"/>
            <a:r>
              <a:rPr lang="en-US" altLang="en-US" sz="2800" smtClean="0"/>
              <a:t>Potable water </a:t>
            </a:r>
          </a:p>
          <a:p>
            <a:pPr lvl="1"/>
            <a:r>
              <a:rPr lang="en-US" altLang="en-US" sz="2800" smtClean="0"/>
              <a:t>Available utilities</a:t>
            </a:r>
          </a:p>
          <a:p>
            <a:pPr lvl="1"/>
            <a:r>
              <a:rPr lang="en-US" altLang="en-US" sz="2800" smtClean="0"/>
              <a:t>Offsite improvements</a:t>
            </a:r>
          </a:p>
          <a:p>
            <a:r>
              <a:rPr lang="en-US" altLang="en-US" smtClean="0"/>
              <a:t>Fair dealing </a:t>
            </a:r>
          </a:p>
          <a:p>
            <a:pPr lvl="1"/>
            <a:r>
              <a:rPr lang="en-US" altLang="en-US" sz="2800" smtClean="0"/>
              <a:t>Securing buyer’s deposit money</a:t>
            </a:r>
          </a:p>
          <a:p>
            <a:pPr lvl="1"/>
            <a:r>
              <a:rPr lang="en-US" altLang="en-US" sz="2800" smtClean="0"/>
              <a:t>Release of blanket encumbrances</a:t>
            </a:r>
          </a:p>
          <a:p>
            <a:pPr lvl="1"/>
            <a:r>
              <a:rPr lang="en-US" altLang="en-US" sz="2800" smtClean="0"/>
              <a:t>Conveyance of proper title</a:t>
            </a:r>
          </a:p>
          <a:p>
            <a:pPr lvl="1"/>
            <a:r>
              <a:rPr lang="en-US" altLang="en-US" sz="2800" smtClean="0"/>
              <a:t>Completion of common area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76200"/>
            <a:ext cx="8153400" cy="10509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Disclosure</a:t>
            </a:r>
          </a:p>
        </p:txBody>
      </p:sp>
      <p:sp>
        <p:nvSpPr>
          <p:cNvPr id="1218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2BB52EA-50DF-44EE-BBB9-D3FCB1C3A450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21860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143000"/>
            <a:ext cx="8153400" cy="5257800"/>
          </a:xfrm>
        </p:spPr>
        <p:txBody>
          <a:bodyPr/>
          <a:lstStyle/>
          <a:p>
            <a:r>
              <a:rPr lang="en-US" altLang="en-US" sz="3000" smtClean="0"/>
              <a:t>Public Report discloses significant information about the subdivision</a:t>
            </a:r>
          </a:p>
          <a:p>
            <a:r>
              <a:rPr lang="en-US" altLang="en-US" sz="3000" smtClean="0"/>
              <a:t>May include negative aspects of the offering:</a:t>
            </a:r>
          </a:p>
          <a:p>
            <a:pPr lvl="1"/>
            <a:r>
              <a:rPr lang="en-US" altLang="en-US" sz="3000" smtClean="0"/>
              <a:t>Unusual present or future costs</a:t>
            </a:r>
          </a:p>
          <a:p>
            <a:pPr lvl="1"/>
            <a:r>
              <a:rPr lang="en-US" altLang="en-US" sz="3000" smtClean="0"/>
              <a:t>Hazards or adverse environmental factors</a:t>
            </a:r>
          </a:p>
          <a:p>
            <a:pPr lvl="1"/>
            <a:r>
              <a:rPr lang="en-US" altLang="en-US" sz="3000" smtClean="0"/>
              <a:t>Unusual restrictions or easements</a:t>
            </a:r>
          </a:p>
          <a:p>
            <a:pPr lvl="1"/>
            <a:r>
              <a:rPr lang="en-US" altLang="en-US" sz="3000" smtClean="0"/>
              <a:t>Necessary special permits or improvements</a:t>
            </a:r>
          </a:p>
          <a:p>
            <a:pPr lvl="1"/>
            <a:r>
              <a:rPr lang="en-US" altLang="en-US" sz="3000" smtClean="0"/>
              <a:t>Unusual financing arrangements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What is covered by the SLA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Intent to offer; sale, lease or financing </a:t>
            </a:r>
          </a:p>
          <a:p>
            <a:r>
              <a:rPr lang="en-US" altLang="en-US" smtClean="0"/>
              <a:t>Five or more lots, parcels, units or interests</a:t>
            </a:r>
          </a:p>
          <a:p>
            <a:r>
              <a:rPr lang="en-US" altLang="en-US" smtClean="0"/>
              <a:t>Improved or unimproved land or lands</a:t>
            </a:r>
          </a:p>
          <a:p>
            <a:r>
              <a:rPr lang="en-US" altLang="en-US" smtClean="0"/>
              <a:t>Contiguous or non-contiguous land</a:t>
            </a:r>
          </a:p>
          <a:p>
            <a:r>
              <a:rPr lang="en-US" altLang="en-US" smtClean="0"/>
              <a:t>Residential focus</a:t>
            </a:r>
          </a:p>
          <a:p>
            <a:r>
              <a:rPr lang="en-US" altLang="en-US" smtClean="0"/>
              <a:t>Land or lands located in California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2BE506B-77A2-4B37-9032-4EFC9EE64EDD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Exemptions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100" smtClean="0"/>
              <a:t>Subdivisions consisting of less than 5 lots, units or parcels.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>
              <a:lnSpc>
                <a:spcPct val="80000"/>
              </a:lnSpc>
            </a:pPr>
            <a:r>
              <a:rPr lang="en-US" altLang="en-US" sz="2100" smtClean="0"/>
              <a:t>Standard subdivisions located entirely within the city limits which will be sold with completed residential structures.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smtClean="0"/>
              <a:t> </a:t>
            </a:r>
          </a:p>
          <a:p>
            <a:pPr>
              <a:lnSpc>
                <a:spcPct val="80000"/>
              </a:lnSpc>
            </a:pPr>
            <a:r>
              <a:rPr lang="en-US" altLang="en-US" sz="2100" smtClean="0"/>
              <a:t>Subdivisions expressly zoned for commercial or industrial purposes.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>
              <a:lnSpc>
                <a:spcPct val="80000"/>
              </a:lnSpc>
            </a:pPr>
            <a:r>
              <a:rPr lang="en-US" altLang="en-US" sz="2100" smtClean="0"/>
              <a:t>Subdivided land offered for sale or lease by a state, local or other public agency.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smtClean="0"/>
              <a:t> </a:t>
            </a:r>
          </a:p>
          <a:p>
            <a:pPr>
              <a:lnSpc>
                <a:spcPct val="80000"/>
              </a:lnSpc>
            </a:pPr>
            <a:r>
              <a:rPr lang="en-US" altLang="en-US" sz="2100" smtClean="0"/>
              <a:t>Bulk sales – builder to builder transactions of 5 or more lots, units or parcels. </a:t>
            </a:r>
          </a:p>
          <a:p>
            <a:pPr>
              <a:lnSpc>
                <a:spcPct val="80000"/>
              </a:lnSpc>
            </a:pPr>
            <a:endParaRPr lang="en-US" altLang="en-US" sz="1600" smtClean="0"/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47D844D-2E34-4E22-9950-675371E18807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Types of Subdivisions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3600" smtClean="0"/>
              <a:t>Standard</a:t>
            </a:r>
          </a:p>
          <a:p>
            <a:pPr>
              <a:defRPr/>
            </a:pPr>
            <a:r>
              <a:rPr lang="en-US" altLang="en-US" sz="3600" smtClean="0"/>
              <a:t>Common Interest</a:t>
            </a:r>
          </a:p>
          <a:p>
            <a:pPr lvl="1">
              <a:defRPr/>
            </a:pPr>
            <a:r>
              <a:rPr lang="en-US" altLang="en-US" sz="3600" smtClean="0"/>
              <a:t>Condominium </a:t>
            </a:r>
          </a:p>
          <a:p>
            <a:pPr lvl="1">
              <a:defRPr/>
            </a:pPr>
            <a:r>
              <a:rPr lang="en-US" altLang="en-US" sz="3600" smtClean="0"/>
              <a:t>Planned Development </a:t>
            </a:r>
          </a:p>
          <a:p>
            <a:pPr lvl="1">
              <a:defRPr/>
            </a:pPr>
            <a:r>
              <a:rPr lang="en-US" altLang="en-US" sz="3600" smtClean="0"/>
              <a:t>Stock Cooperative </a:t>
            </a:r>
          </a:p>
          <a:p>
            <a:pPr lvl="1">
              <a:defRPr/>
            </a:pPr>
            <a:r>
              <a:rPr lang="en-US" altLang="en-US" sz="3600" smtClean="0"/>
              <a:t>Community Apartment</a:t>
            </a:r>
          </a:p>
          <a:p>
            <a:pPr>
              <a:defRPr/>
            </a:pPr>
            <a:r>
              <a:rPr lang="en-US" altLang="en-US" sz="3600" smtClean="0"/>
              <a:t>Undivided Interests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mtClean="0"/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B025098-2E40-45F3-A816-BC346C45496D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Subdivision Sub-Types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200" dirty="0" smtClean="0"/>
              <a:t>Master Planned Communities </a:t>
            </a:r>
          </a:p>
          <a:p>
            <a:r>
              <a:rPr lang="en-US" altLang="en-US" sz="3200" dirty="0" smtClean="0"/>
              <a:t>Continuing Care Subdivisions </a:t>
            </a:r>
          </a:p>
          <a:p>
            <a:r>
              <a:rPr lang="en-US" altLang="en-US" sz="3200" dirty="0" smtClean="0"/>
              <a:t>Hotel Condominiums</a:t>
            </a:r>
          </a:p>
          <a:p>
            <a:r>
              <a:rPr lang="en-US" altLang="en-US" sz="3200" dirty="0" smtClean="0"/>
              <a:t>Mobile Home Park </a:t>
            </a:r>
          </a:p>
          <a:p>
            <a:r>
              <a:rPr lang="en-US" altLang="en-US" sz="3200" dirty="0" smtClean="0"/>
              <a:t>Tenancy-in-common (TIC’s)</a:t>
            </a:r>
          </a:p>
          <a:p>
            <a:r>
              <a:rPr lang="en-US" altLang="en-US" sz="3200" dirty="0" smtClean="0"/>
              <a:t>Mixed-use subdivisions</a:t>
            </a:r>
          </a:p>
          <a:p>
            <a:r>
              <a:rPr lang="en-US" altLang="en-US" sz="3200" dirty="0" smtClean="0"/>
              <a:t>Condominium conversions</a:t>
            </a:r>
          </a:p>
        </p:txBody>
      </p:sp>
      <p:sp>
        <p:nvSpPr>
          <p:cNvPr id="1259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3BC5F52-C176-4891-98FB-648DDBAE7BFB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Types of Public Reports</a:t>
            </a:r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495FBEB-2BD2-4F16-AD4A-0CEC8FAEC4D4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 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300" dirty="0" smtClean="0"/>
              <a:t>Preliminary </a:t>
            </a:r>
            <a:r>
              <a:rPr lang="en-US" sz="3300" dirty="0"/>
              <a:t>Subdivision Public Reports  - </a:t>
            </a:r>
            <a:r>
              <a:rPr lang="en-US" sz="3300" dirty="0" smtClean="0"/>
              <a:t>(PINK)</a:t>
            </a:r>
            <a:r>
              <a:rPr lang="en-US" sz="3300" dirty="0"/>
              <a:t> </a:t>
            </a:r>
            <a:r>
              <a:rPr lang="en-US" sz="3300" dirty="0" smtClean="0"/>
              <a:t>typical </a:t>
            </a:r>
            <a:r>
              <a:rPr lang="en-US" sz="3300" dirty="0"/>
              <a:t>term of 1 year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33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300" dirty="0"/>
              <a:t>Conditional Subdivision Public Reports  - </a:t>
            </a:r>
            <a:r>
              <a:rPr lang="en-US" sz="3300" dirty="0" smtClean="0"/>
              <a:t>(YELLOW)</a:t>
            </a:r>
            <a:r>
              <a:rPr lang="en-US" sz="3300" dirty="0"/>
              <a:t> </a:t>
            </a:r>
            <a:r>
              <a:rPr lang="en-US" sz="3300" dirty="0" smtClean="0"/>
              <a:t>typical </a:t>
            </a:r>
            <a:r>
              <a:rPr lang="en-US" sz="3300" dirty="0"/>
              <a:t>term of 6 or 30 months depending on the project type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300" dirty="0"/>
              <a:t> 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3300" dirty="0"/>
              <a:t>Final Subdivision Public reports  - </a:t>
            </a:r>
            <a:r>
              <a:rPr lang="en-US" sz="3300" dirty="0" smtClean="0"/>
              <a:t>(WHITE)</a:t>
            </a:r>
            <a:r>
              <a:rPr lang="en-US" sz="3300" dirty="0"/>
              <a:t> </a:t>
            </a:r>
            <a:r>
              <a:rPr lang="en-US" sz="3300" dirty="0" smtClean="0"/>
              <a:t>typical </a:t>
            </a:r>
            <a:r>
              <a:rPr lang="en-US" sz="3300" dirty="0"/>
              <a:t>term of </a:t>
            </a:r>
            <a:r>
              <a:rPr lang="en-US" sz="3300" dirty="0" smtClean="0"/>
              <a:t>5-years (This report is necessary for sales to close)</a:t>
            </a:r>
            <a:endParaRPr lang="en-US" sz="33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33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300" i="1" dirty="0" smtClean="0"/>
              <a:t>All </a:t>
            </a:r>
            <a:r>
              <a:rPr lang="en-US" sz="3300" i="1" dirty="0"/>
              <a:t>of these reports can be amended or renewed, as needed</a:t>
            </a:r>
            <a:r>
              <a:rPr lang="en-US" sz="3300" i="1" dirty="0" smtClean="0"/>
              <a:t>.</a:t>
            </a:r>
            <a:endParaRPr lang="en-US" sz="3300" i="1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Purchase Contracts</a:t>
            </a:r>
          </a:p>
        </p:txBody>
      </p:sp>
      <p:sp>
        <p:nvSpPr>
          <p:cNvPr id="1280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2FEF3E2-B0DA-4F1B-8548-F70261F38C63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2800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CalBRE reviews purchase contracts for compliance with the Subdivided Lands Act and the Regulations of the Real Estate Commissioner: </a:t>
            </a:r>
          </a:p>
          <a:p>
            <a:pPr marL="0" indent="0">
              <a:lnSpc>
                <a:spcPct val="80000"/>
              </a:lnSpc>
            </a:pPr>
            <a:endParaRPr lang="en-US" altLang="en-US" dirty="0" smtClean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blanket encumbrances have been or will be released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 smtClean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purchase money handling clauses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 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liquidated damages clauses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en-US" sz="1400" dirty="0" smtClean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incentive clauses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>
              <a:lnSpc>
                <a:spcPct val="80000"/>
              </a:lnSpc>
            </a:pPr>
            <a:endParaRPr lang="en-US" altLang="en-US" sz="18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Budgets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/>
              <a:t>Fixed, operating, and reserve differences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/>
              <a:t>Conversions – Special Considerations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/>
              <a:t>Maintenance divisions between HOA and homeowners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/>
              <a:t>Special assessments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/>
              <a:t>Common problems with HOA budgets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5D87D5D3-EAC0-4A9C-B606-B9E4ED5C012C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Licensing Workload</a:t>
            </a:r>
            <a:endParaRPr lang="en-US" sz="480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7924800" cy="52228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219814604"/>
                    </a:ext>
                  </a:extLst>
                </a:gridCol>
              </a:tblGrid>
              <a:tr h="758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 Scheduled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July</a:t>
                      </a:r>
                      <a:r>
                        <a:rPr lang="en-US" sz="2000" baseline="0" dirty="0" smtClean="0">
                          <a:effectLst/>
                        </a:rPr>
                        <a:t> to March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2015-2016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July to March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2016-2017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35,638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38,493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3,976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3,638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Licenses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15,702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17,123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3,185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3,426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Renewals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35,609 (84%)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34,454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82%)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20,727 (90%)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20,954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90%)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r>
                        <a:rPr lang="en-US" sz="2000" baseline="0" dirty="0" smtClean="0">
                          <a:effectLst/>
                        </a:rPr>
                        <a:t> Licenses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406,505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413,341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 MLO’s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24,712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24,453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940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Budgets (continued)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Common areas</a:t>
            </a:r>
          </a:p>
          <a:p>
            <a:pPr marL="640080" lvl="1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4000" dirty="0" smtClean="0"/>
              <a:t>What is it</a:t>
            </a:r>
          </a:p>
          <a:p>
            <a:pPr marL="640080" lvl="1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4000" dirty="0" smtClean="0"/>
              <a:t>When is it conveyed to HOA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Site inspections</a:t>
            </a:r>
          </a:p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/>
              <a:t>Re-Starting HOA and its impact on reserves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6A29024F-B993-4DAB-8054-66BB7F20F5F2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Homeowner Associations (HOA)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Incorporated or unincorporated</a:t>
            </a:r>
          </a:p>
          <a:p>
            <a:r>
              <a:rPr lang="en-US" altLang="en-US" dirty="0" smtClean="0"/>
              <a:t>Management documents</a:t>
            </a:r>
          </a:p>
          <a:p>
            <a:pPr lvl="1"/>
            <a:r>
              <a:rPr lang="en-US" altLang="en-US" dirty="0" smtClean="0"/>
              <a:t>CCR’s – Control by developer</a:t>
            </a:r>
          </a:p>
          <a:p>
            <a:pPr lvl="1"/>
            <a:r>
              <a:rPr lang="en-US" altLang="en-US" dirty="0" smtClean="0"/>
              <a:t>Bylaws</a:t>
            </a:r>
          </a:p>
          <a:p>
            <a:pPr lvl="1"/>
            <a:r>
              <a:rPr lang="en-US" altLang="en-US" dirty="0" smtClean="0"/>
              <a:t>Articles of Incorporation/Association</a:t>
            </a:r>
          </a:p>
          <a:p>
            <a:pPr lvl="1"/>
            <a:r>
              <a:rPr lang="en-US" altLang="en-US" dirty="0" smtClean="0"/>
              <a:t>Contracts with HOA</a:t>
            </a:r>
          </a:p>
          <a:p>
            <a:pPr lvl="0"/>
            <a:r>
              <a:rPr lang="en-US" altLang="en-US" dirty="0" smtClean="0">
                <a:solidFill>
                  <a:prstClr val="white"/>
                </a:solidFill>
              </a:rPr>
              <a:t>No CalBRE jurisdiction after final sale</a:t>
            </a:r>
            <a:endParaRPr lang="en-US" altLang="en-US" dirty="0">
              <a:solidFill>
                <a:prstClr val="white"/>
              </a:solidFill>
            </a:endParaRPr>
          </a:p>
          <a:p>
            <a:pPr marL="585788" lvl="1" indent="0">
              <a:buNone/>
            </a:pPr>
            <a:endParaRPr lang="en-US" altLang="en-US" dirty="0" smtClean="0"/>
          </a:p>
          <a:p>
            <a:pPr lvl="1"/>
            <a:endParaRPr lang="en-US" altLang="en-US" dirty="0"/>
          </a:p>
          <a:p>
            <a:pPr marL="585788" lvl="1" indent="0">
              <a:buNone/>
            </a:pPr>
            <a:endParaRPr lang="en-US" altLang="en-US" dirty="0"/>
          </a:p>
          <a:p>
            <a:pPr marL="585788" lvl="1" indent="0">
              <a:buNone/>
            </a:pPr>
            <a:endParaRPr lang="en-US" altLang="en-US" dirty="0" smtClean="0"/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3034B722-F09F-430C-BB74-485C22F1B8E9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HOA Governing Documents</a:t>
            </a:r>
          </a:p>
        </p:txBody>
      </p:sp>
      <p:sp>
        <p:nvSpPr>
          <p:cNvPr id="1320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58BA1E44-F935-4E99-B215-D1CA807F81B7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Age restrictions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Pet limitations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Parking limitations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Recreational facility rules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Window coverings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Rental restrictions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Right of first refusal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state of repair of recreational </a:t>
            </a:r>
            <a:r>
              <a:rPr lang="en-US" dirty="0" smtClean="0"/>
              <a:t>facilities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Responsibility </a:t>
            </a:r>
            <a:r>
              <a:rPr lang="en-US" dirty="0"/>
              <a:t>for internal and </a:t>
            </a:r>
            <a:r>
              <a:rPr lang="en-US" dirty="0" smtClean="0"/>
              <a:t>external maintenance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E</a:t>
            </a:r>
            <a:r>
              <a:rPr lang="en-US" dirty="0" smtClean="0"/>
              <a:t>xistence </a:t>
            </a:r>
            <a:r>
              <a:rPr lang="en-US" dirty="0"/>
              <a:t>of transfer </a:t>
            </a:r>
            <a:r>
              <a:rPr lang="en-US" dirty="0" smtClean="0"/>
              <a:t>fees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Responsibility </a:t>
            </a:r>
            <a:r>
              <a:rPr lang="en-US" dirty="0"/>
              <a:t>for </a:t>
            </a:r>
            <a:r>
              <a:rPr lang="en-US" dirty="0" smtClean="0"/>
              <a:t>insurance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Common Violations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Failure to complete common area</a:t>
            </a:r>
          </a:p>
          <a:p>
            <a:r>
              <a:rPr lang="en-US" altLang="en-US" dirty="0" smtClean="0"/>
              <a:t>Sales without a public report</a:t>
            </a:r>
          </a:p>
          <a:p>
            <a:r>
              <a:rPr lang="en-US" altLang="en-US" dirty="0" smtClean="0"/>
              <a:t>Misrepresentation</a:t>
            </a:r>
          </a:p>
          <a:p>
            <a:r>
              <a:rPr lang="en-US" altLang="en-US" dirty="0" smtClean="0"/>
              <a:t>Material changes </a:t>
            </a:r>
          </a:p>
          <a:p>
            <a:r>
              <a:rPr lang="en-US" altLang="en-US" dirty="0" smtClean="0"/>
              <a:t>Bonding remedies for HOA, homeowners</a:t>
            </a:r>
          </a:p>
          <a:p>
            <a:r>
              <a:rPr lang="en-US" altLang="en-US" dirty="0" smtClean="0"/>
              <a:t>Cannot interpret a contract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0A26795-1BA1-4203-A659-876AA476BD30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What Do You Need To Know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19200"/>
            <a:ext cx="8153400" cy="4876800"/>
          </a:xfrm>
        </p:spPr>
        <p:txBody>
          <a:bodyPr/>
          <a:lstStyle/>
          <a:p>
            <a:r>
              <a:rPr lang="en-US" altLang="en-US" sz="3400" dirty="0" smtClean="0"/>
              <a:t>What constitutes a “subdivision”</a:t>
            </a:r>
          </a:p>
          <a:p>
            <a:r>
              <a:rPr lang="en-US" altLang="en-US" sz="3400" dirty="0" smtClean="0"/>
              <a:t>Common interest governing documents </a:t>
            </a:r>
          </a:p>
          <a:p>
            <a:r>
              <a:rPr lang="en-US" altLang="en-US" sz="3400" dirty="0" smtClean="0"/>
              <a:t>The “Public Report”</a:t>
            </a:r>
          </a:p>
          <a:p>
            <a:r>
              <a:rPr lang="en-US" altLang="en-US" sz="3400" dirty="0" smtClean="0"/>
              <a:t>Use of the </a:t>
            </a:r>
            <a:r>
              <a:rPr lang="en-US" altLang="en-US" sz="3400" u="sng" dirty="0" smtClean="0"/>
              <a:t>accepted</a:t>
            </a:r>
            <a:r>
              <a:rPr lang="en-US" altLang="en-US" sz="3400" dirty="0" smtClean="0"/>
              <a:t> purchase contract</a:t>
            </a:r>
          </a:p>
          <a:p>
            <a:r>
              <a:rPr lang="en-US" altLang="en-US" sz="3400" dirty="0" smtClean="0"/>
              <a:t>Use caution with “oral representations” </a:t>
            </a:r>
          </a:p>
          <a:p>
            <a:r>
              <a:rPr lang="en-US" altLang="en-US" sz="3400" dirty="0" smtClean="0"/>
              <a:t>Civil Code section 4525</a:t>
            </a:r>
          </a:p>
          <a:p>
            <a:r>
              <a:rPr lang="en-US" altLang="en-US" sz="3400" dirty="0" smtClean="0"/>
              <a:t>Solar </a:t>
            </a:r>
            <a:r>
              <a:rPr lang="en-US" altLang="en-US" sz="3400" dirty="0"/>
              <a:t>a</a:t>
            </a:r>
            <a:r>
              <a:rPr lang="en-US" altLang="en-US" sz="3400" dirty="0" smtClean="0"/>
              <a:t>rrangements</a:t>
            </a: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FDEE473-8A14-476A-A947-65160DD90B80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smtClean="0"/>
              <a:t>Resale Transactions - Civil Code 4525 </a:t>
            </a: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158AB9A4-38DB-47F1-A0F1-29A073F8DB9D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The following information must be provided by the owner to the prospective buyer before transfer of title:</a:t>
            </a:r>
            <a:br>
              <a:rPr lang="en-US" altLang="en-US" dirty="0" smtClean="0"/>
            </a:br>
            <a:endParaRPr lang="en-US" alt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Governing documents (CC&amp;R’s, Bylaws and Articles)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Age restricted property statement, if applicable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Financial statements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HOA assessment and delinquency statement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sz="2200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en-US" sz="4000" smtClean="0"/>
              <a:t>Resale Transactions - Civil Code 4525 </a:t>
            </a:r>
            <a:endParaRPr lang="en-US" altLang="en-US" sz="4000" smtClean="0"/>
          </a:p>
        </p:txBody>
      </p:sp>
      <p:sp>
        <p:nvSpPr>
          <p:cNvPr id="136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291DC8C-C4D8-4851-B28C-F7A2DBBCF45D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Notice of violation of the governing documents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Construction defect information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Any change in the HOA’s current assessment structure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Rental restrictions, if applicable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9067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 smtClean="0"/>
              <a:t> Where to Find More Information</a:t>
            </a:r>
          </a:p>
        </p:txBody>
      </p:sp>
      <p:sp>
        <p:nvSpPr>
          <p:cNvPr id="137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710AD11-4A16-4C19-A7A0-6054D4B457F8}" type="slidenum">
              <a:rPr lang="en-US" altLang="en-U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7220" name="Text Placeholder 5"/>
          <p:cNvSpPr>
            <a:spLocks noGrp="1"/>
          </p:cNvSpPr>
          <p:nvPr>
            <p:ph type="body" idx="2"/>
          </p:nvPr>
        </p:nvSpPr>
        <p:spPr>
          <a:xfrm>
            <a:off x="609600" y="990600"/>
            <a:ext cx="7467600" cy="838200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FFFFFF"/>
                </a:solidFill>
              </a:rPr>
              <a:t>www.bre.ca.gov/Developers/</a:t>
            </a:r>
          </a:p>
        </p:txBody>
      </p:sp>
      <p:sp>
        <p:nvSpPr>
          <p:cNvPr id="137221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4114800"/>
          </a:xfrm>
        </p:spPr>
        <p:txBody>
          <a:bodyPr/>
          <a:lstStyle/>
          <a:p>
            <a:r>
              <a:rPr lang="en-US" altLang="en-US" sz="2800" dirty="0" smtClean="0"/>
              <a:t>The following publications may be of assistance:</a:t>
            </a:r>
          </a:p>
          <a:p>
            <a:pPr lvl="1"/>
            <a:r>
              <a:rPr lang="en-US" altLang="en-US" sz="2800" dirty="0" smtClean="0"/>
              <a:t>Real Estate Law &amp; Reference Books</a:t>
            </a:r>
          </a:p>
          <a:p>
            <a:pPr lvl="1"/>
            <a:r>
              <a:rPr lang="en-US" altLang="en-US" sz="2800" dirty="0" smtClean="0"/>
              <a:t>Residential Subdivision Buyer’s Guide </a:t>
            </a:r>
          </a:p>
          <a:p>
            <a:pPr lvl="1"/>
            <a:r>
              <a:rPr lang="en-US" altLang="en-US" sz="2800" dirty="0" smtClean="0"/>
              <a:t>Guide to Understanding Residential Subdivisions in California </a:t>
            </a:r>
          </a:p>
          <a:p>
            <a:pPr lvl="1"/>
            <a:r>
              <a:rPr lang="en-US" altLang="en-US" sz="2800" dirty="0" smtClean="0"/>
              <a:t>Living in a Common Interest Development</a:t>
            </a:r>
          </a:p>
          <a:p>
            <a:pPr lvl="1"/>
            <a:r>
              <a:rPr lang="en-US" altLang="en-US" sz="2800" dirty="0" smtClean="0"/>
              <a:t>Subdivision Public Report Application Guide (SPRAG)</a:t>
            </a:r>
          </a:p>
          <a:p>
            <a:pPr lvl="1"/>
            <a:endParaRPr lang="en-US" altLang="en-US" sz="28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i="1" cap="all" dirty="0">
                <a:ln w="0">
                  <a:noFill/>
                </a:ln>
                <a:solidFill>
                  <a:srgbClr val="002060"/>
                </a:solidFill>
                <a:latin typeface="Baskerville Old Face" pitchFamily="18" charset="0"/>
              </a:rPr>
              <a:t>Q&amp;A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182388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YOU</a:t>
            </a:r>
          </a:p>
        </p:txBody>
      </p:sp>
      <p:sp>
        <p:nvSpPr>
          <p:cNvPr id="138244" name="TextBox 6"/>
          <p:cNvSpPr txBox="1">
            <a:spLocks noChangeArrowheads="1"/>
          </p:cNvSpPr>
          <p:nvPr/>
        </p:nvSpPr>
        <p:spPr bwMode="auto">
          <a:xfrm>
            <a:off x="457200" y="3276600"/>
            <a:ext cx="8077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High Tower Text" panose="02040502050506030303" pitchFamily="18" charset="0"/>
              </a:rPr>
              <a:t>This power point presentation will be made available in its entirety on the CalBRE website.</a:t>
            </a:r>
          </a:p>
          <a:p>
            <a:pPr algn="ctr" eaLnBrk="1" hangingPunct="1"/>
            <a:r>
              <a:rPr lang="en-US" altLang="en-US" sz="3600" b="1">
                <a:solidFill>
                  <a:srgbClr val="002060"/>
                </a:solidFill>
                <a:latin typeface="High Tower Text" panose="02040502050506030303" pitchFamily="18" charset="0"/>
              </a:rPr>
              <a:t>www.bre.ca.gov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257800"/>
            <a:ext cx="683355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Next Meeting to be held in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San Diego, </a:t>
            </a: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CA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12825"/>
            <a:ext cx="1447800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Licensing Population</a:t>
            </a:r>
            <a:br>
              <a:rPr lang="en-US" dirty="0" smtClean="0"/>
            </a:br>
            <a:r>
              <a:rPr lang="en-US" dirty="0" smtClean="0"/>
              <a:t>Last 12 months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7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763000" cy="6553201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5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Subdivision Workload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07/01/15-03/31/16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07/01/16-03/31/17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2156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2252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195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146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Amendment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189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Applications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2540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2648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8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2511</Words>
  <Application>Microsoft Office PowerPoint</Application>
  <PresentationFormat>On-screen Show (4:3)</PresentationFormat>
  <Paragraphs>662</Paragraphs>
  <Slides>78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5" baseType="lpstr">
      <vt:lpstr>Arial</vt:lpstr>
      <vt:lpstr>Baskerville Old Face</vt:lpstr>
      <vt:lpstr>Book Antiqua</vt:lpstr>
      <vt:lpstr>Calibri</vt:lpstr>
      <vt:lpstr>Georgia</vt:lpstr>
      <vt:lpstr>High Tower Text</vt:lpstr>
      <vt:lpstr>Lucida Sans</vt:lpstr>
      <vt:lpstr>Monotype Sorts</vt:lpstr>
      <vt:lpstr>Times New Roman</vt:lpstr>
      <vt:lpstr>Wingdings</vt:lpstr>
      <vt:lpstr>Wingdings 2</vt:lpstr>
      <vt:lpstr>Wingdings 3</vt:lpstr>
      <vt:lpstr>1_Apex</vt:lpstr>
      <vt:lpstr>3_Apex</vt:lpstr>
      <vt:lpstr>2_Apex</vt:lpstr>
      <vt:lpstr>5_Apex</vt:lpstr>
      <vt:lpstr>Worksheet</vt:lpstr>
      <vt:lpstr>PowerPoint Presentation</vt:lpstr>
      <vt:lpstr>  Today’s Agenda</vt:lpstr>
      <vt:lpstr>PowerPoint Presentation</vt:lpstr>
      <vt:lpstr>CalBRE Operations</vt:lpstr>
      <vt:lpstr>Financial Statistics FY 2016-2017 CalBRE’s Budget $52,049,000</vt:lpstr>
      <vt:lpstr>Financial Statistics FY 2016-2017 CalBRE’s Budget $52,049,000</vt:lpstr>
      <vt:lpstr>Licensing Workload</vt:lpstr>
      <vt:lpstr>Licensing Population Last 12 months</vt:lpstr>
      <vt:lpstr>PowerPoint Presentation</vt:lpstr>
      <vt:lpstr>Real Estate Education Endowments</vt:lpstr>
      <vt:lpstr>Real Estate Education Endowments</vt:lpstr>
      <vt:lpstr>UC Berkeley &amp; UC Los Angeles</vt:lpstr>
      <vt:lpstr>California State Universities</vt:lpstr>
      <vt:lpstr>California Community Colleges</vt:lpstr>
      <vt:lpstr>Bureau of Real Estate Licensing and Administration</vt:lpstr>
      <vt:lpstr>   Enforcement Update    Rick Fong Assistant Commissioner Enforcement </vt:lpstr>
      <vt:lpstr>Enforcement Activities For  Fiscal Year 2016-2017  (as of March 31st)</vt:lpstr>
      <vt:lpstr>Complaint Resolution Program  Top Issues and Complaints</vt:lpstr>
      <vt:lpstr>Enforcement Program Investigations Common Allegations/Violations </vt:lpstr>
      <vt:lpstr>Video</vt:lpstr>
      <vt:lpstr>Cite &amp; Fine Program Comparative Statistics</vt:lpstr>
      <vt:lpstr>Citation and Fine Program Frequent Violations</vt:lpstr>
      <vt:lpstr>Citation and Fine Program Frequent Violations</vt:lpstr>
      <vt:lpstr>Citation and Fine Program Frequent Violations</vt:lpstr>
      <vt:lpstr>PowerPoint Presentation</vt:lpstr>
      <vt:lpstr>PowerPoint Presentation</vt:lpstr>
      <vt:lpstr>PowerPoint Presentation</vt:lpstr>
      <vt:lpstr>PowerPoint Presentation</vt:lpstr>
      <vt:lpstr>Consumer Recovery Account Claims Filed &amp; Total Amount Paid (Fiscal Year)</vt:lpstr>
      <vt:lpstr>Consumer Recovery Account Claims Filed &amp; Total Amount Paid (Fiscal Year)</vt:lpstr>
      <vt:lpstr>PowerPoint Presentation</vt:lpstr>
      <vt:lpstr>PowerPoint Presentation</vt:lpstr>
      <vt:lpstr>Rehabilitation Criteria</vt:lpstr>
      <vt:lpstr>First Point of Contact</vt:lpstr>
      <vt:lpstr>First Point of Contact (Continued)</vt:lpstr>
      <vt:lpstr>Broker Associates</vt:lpstr>
      <vt:lpstr>Broker Associates</vt:lpstr>
      <vt:lpstr>Petitions to Remove Discipline from Website</vt:lpstr>
      <vt:lpstr>Petitions to Remove Discipline from Website</vt:lpstr>
      <vt:lpstr>Petitions to Remove Discipline from Website</vt:lpstr>
      <vt:lpstr>Bureau of Real Estate Audits</vt:lpstr>
      <vt:lpstr>PowerPoint Presentation</vt:lpstr>
      <vt:lpstr>PowerPoint Presentation</vt:lpstr>
      <vt:lpstr>Shortage Findings of Audits Closed</vt:lpstr>
      <vt:lpstr>Top 5 Audit Violations </vt:lpstr>
      <vt:lpstr>Top 5 Audit Violations</vt:lpstr>
      <vt:lpstr>Top 5 Audit Violations </vt:lpstr>
      <vt:lpstr>Top 5 Audit Violations</vt:lpstr>
      <vt:lpstr>Top 5 Audit Violations</vt:lpstr>
      <vt:lpstr>What Audits is Seeing</vt:lpstr>
      <vt:lpstr>Where Audit Activities Are Focused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Bureau of Real Estate Audit Section</vt:lpstr>
      <vt:lpstr>SUBDIVISION PROGRAM OVERVIEW</vt:lpstr>
      <vt:lpstr>Subdivision Map Act</vt:lpstr>
      <vt:lpstr>Subdivided Lands Act (SLA)</vt:lpstr>
      <vt:lpstr>Affirmative Standards</vt:lpstr>
      <vt:lpstr>Disclosure</vt:lpstr>
      <vt:lpstr>What is covered by the SLA</vt:lpstr>
      <vt:lpstr>Exemptions</vt:lpstr>
      <vt:lpstr>Types of Subdivisions</vt:lpstr>
      <vt:lpstr>Subdivision Sub-Types</vt:lpstr>
      <vt:lpstr>Types of Public Reports</vt:lpstr>
      <vt:lpstr>Purchase Contracts</vt:lpstr>
      <vt:lpstr>Budgets</vt:lpstr>
      <vt:lpstr>Budgets (continued)</vt:lpstr>
      <vt:lpstr>Homeowner Associations (HOA)</vt:lpstr>
      <vt:lpstr>HOA Governing Documents</vt:lpstr>
      <vt:lpstr>Common Violations</vt:lpstr>
      <vt:lpstr>What Do You Need To Know</vt:lpstr>
      <vt:lpstr>Resale Transactions - Civil Code 4525 </vt:lpstr>
      <vt:lpstr>Resale Transactions - Civil Code 4525 </vt:lpstr>
      <vt:lpstr>   Where to Find 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Michael Gorman</cp:lastModifiedBy>
  <cp:revision>72</cp:revision>
  <dcterms:created xsi:type="dcterms:W3CDTF">2016-01-25T17:40:09Z</dcterms:created>
  <dcterms:modified xsi:type="dcterms:W3CDTF">2017-05-12T22:39:23Z</dcterms:modified>
</cp:coreProperties>
</file>