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7"/>
  </p:notesMasterIdLst>
  <p:sldIdLst>
    <p:sldId id="257" r:id="rId3"/>
    <p:sldId id="258" r:id="rId4"/>
    <p:sldId id="259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260" r:id="rId25"/>
    <p:sldId id="345" r:id="rId26"/>
    <p:sldId id="346" r:id="rId27"/>
    <p:sldId id="263" r:id="rId28"/>
    <p:sldId id="347" r:id="rId29"/>
    <p:sldId id="265" r:id="rId30"/>
    <p:sldId id="266" r:id="rId31"/>
    <p:sldId id="267" r:id="rId32"/>
    <p:sldId id="268" r:id="rId33"/>
    <p:sldId id="277" r:id="rId34"/>
    <p:sldId id="310" r:id="rId35"/>
    <p:sldId id="311" r:id="rId36"/>
    <p:sldId id="314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348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29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60114-A5A1-4E32-BE05-4500330F363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C725-BC39-47AB-ACED-612EA874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6F7DC-E91C-4206-9332-76857D0E254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44DD4E9-E50D-4AAF-ABFC-3F3CE61A4FCB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37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9F06810C-84F4-400C-A816-CDA47472C180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38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0B8DAFCE-EDCA-42B6-8898-7DA0F51C93DE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39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7BE97A07-0911-448D-9596-2133FC311360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40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F90CE2B8-0241-43FE-BA7D-3C2C1B442568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41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514921EA-81C0-4178-9902-CBDA2E432B92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42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A179D-3034-4C25-A917-1F365B8A3FF8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75C7-4EC2-4E0C-AA0E-A2A90CD032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2BDEE-48C4-4DE6-9111-D6DCE7D15D8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E832A8-7958-412C-A384-D40285C9B75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7807E-7ED7-4D3D-8DFE-011C1EB7CB5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include active, inactive, and CRP cases. Thus</a:t>
            </a:r>
            <a:r>
              <a:rPr lang="en-US" baseline="0" dirty="0" smtClean="0"/>
              <a:t>, these will differ from the stats for active investigations in your report because of those inactive and CRP cases included here but not in the report’s stats.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21E47-C74C-4BD3-ABD3-BE40F194BE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89148-8F3F-4279-9AA0-A59AB7D2F88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2690DAB-85E6-4FEB-B257-068B2B84A35D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35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0652" indent="-284866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39464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595250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1035" indent="-227894" eaLnBrk="0" hangingPunct="0"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06820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62606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18392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74178" indent="-22789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8E08CEB6-4AD2-4E4F-BEE3-30C32BB7D9CC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 eaLnBrk="1" hangingPunct="1"/>
              <a:t>36</a:t>
            </a:fld>
            <a:endParaRPr lang="en-US" alt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																																																																																															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EF6FD9B-036B-443A-A9BD-5C9F80F15A7B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79C1E51-2BD7-46D6-921B-44351027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F0038BD-C00B-485C-9C03-F89E36EF5B84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369C0D3-6EA6-4D18-8EF0-B07D2B2B6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D327706-1EB0-4911-BE57-8A42A2357903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CF28571-B44C-4957-AA9C-C276EB237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6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5CA5-DAE0-4C74-B8A3-F1618D6A69B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325A674-B80E-4489-8CC4-ABB9E6E537A9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FC5A8C8-93C5-43FE-A6F1-319FFE184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FB2B2A5-B137-488E-88B8-AB95C706CAC7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19DD13B-410D-4A8A-9300-CB66E65EE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FEEBFD-BC24-4B4E-ADC4-99A8B2ED014F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95CEF25-6CF9-46CC-A6DF-53BE54559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00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AD52F78-A6E2-406B-88F6-56CB52F4BB67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5F4863B-DAEE-49E2-B487-23945DC2A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6469D36-06D5-46DC-8F89-5894D2777D04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9722FD1-134F-4208-BBAC-1FAC13D4B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6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24C2B82-81CC-4DC5-B826-E0A8719E548A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745F780-95CC-4EEB-A1C9-B5563B75B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FF0A3A0-977B-441C-973E-6718DDE2EB56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BA8FF02-A4A0-4E06-BD5B-85491EA59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1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AA3457B-87D3-47C9-A2EA-D8515E6C4BF8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E03DA47-C3A0-45C9-ADA7-25BD9EFE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3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40FF353-BC44-4BDC-A5F8-120EF846F00C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103FD3F-393B-460B-BA01-E3B373772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4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9A8A656-5822-4FB9-8F11-C26735637469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56DAAEE-0F5A-4572-914E-F6F83DBEC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4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8F47ACB-726E-4E47-84B0-A768F2D4A5F9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D1522C2-DC3F-4D76-804C-0CC62A87A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1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537A1EF-28EB-4CC0-9577-3EC9B9979ED5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142C934-853C-4FFA-8E82-6E6C6C331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EBE8-CC36-480C-988B-6DD0925C31C9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8E290B-9CE0-4C8D-BF65-9ADAA924B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4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CD54F2F-8630-4FBE-BD96-185B3F818A9F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F846808-BA3D-4193-9214-4F0A70769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EA0849-F494-4BC2-892B-F675E7806D00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27A8410-41DF-4112-8B97-A14CBFEAE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9021221-437A-44F3-A67E-E26F24844843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8BD73F4-D83B-4380-A131-BB98F6DA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97E12D-2BE7-4971-9A6E-CA0E71EBC130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1D411F-D1A8-4AD2-BDC1-429153A2E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FB46062-A97F-43C5-9486-A64B53CAA7C1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A9A9E73-0008-4341-8D3D-BA766EAD6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3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0E4A79E-599A-45E2-8CA1-D9F36685B4BF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30F97E7-4DFC-43D5-A279-5DD69C97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94D87-6726-4D4B-9B71-8EC59D558EE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1/28/2016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80CA7-454A-466F-8754-3DE5168BCF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2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011AE-DA27-4859-9530-6F006CE8CFE0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23CF4-5158-43EA-9043-168C867FD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3.xls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6172200" y="381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05800" cy="42672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60320" y="4876800"/>
            <a:ext cx="5791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0" rIns="45720" bIns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Marriott Hotel  -  Anaheim, CA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28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January 28, 2016</a:t>
            </a:r>
            <a:endParaRPr lang="en-US" sz="2800" b="1" dirty="0">
              <a:ln w="1905">
                <a:solidFill>
                  <a:prstClr val="white"/>
                </a:solidFill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701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LICENSING WORKLOAD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40041" name="Group 105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921381"/>
        </p:xfrm>
        <a:graphic>
          <a:graphicData uri="http://schemas.openxmlformats.org/drawingml/2006/table">
            <a:tbl>
              <a:tblPr/>
              <a:tblGrid>
                <a:gridCol w="2284413"/>
                <a:gridCol w="1982787"/>
                <a:gridCol w="1981200"/>
                <a:gridCol w="19812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1/1/2014-12/31/2014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1/1/2015-12/31/2015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%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Exams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46,917 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46,522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-1%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7,074 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5,362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-24%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New Licenses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20,210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20,843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5,072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4,367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-14%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52,684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50,323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-4%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30,190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28,241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-6%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Licensees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265,414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269,458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137,344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135,499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693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Licensing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708525"/>
          </a:xfrm>
        </p:spPr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  <a:defRPr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Times</a:t>
            </a:r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Wait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87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Numbers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Exam Wait Times:</a:t>
            </a:r>
          </a:p>
          <a:p>
            <a:pPr lvl="1" eaLnBrk="1" hangingPunct="1">
              <a:defRPr/>
            </a:pPr>
            <a:r>
              <a:rPr lang="en-US" dirty="0" smtClean="0"/>
              <a:t>Applicant Self Schedules:  </a:t>
            </a:r>
          </a:p>
          <a:p>
            <a:pPr lvl="2" eaLnBrk="1" hangingPunct="1">
              <a:defRPr/>
            </a:pPr>
            <a:r>
              <a:rPr lang="en-US" dirty="0" smtClean="0"/>
              <a:t>No </a:t>
            </a:r>
            <a:r>
              <a:rPr lang="en-US" dirty="0"/>
              <a:t>wait </a:t>
            </a:r>
            <a:r>
              <a:rPr lang="en-US" dirty="0" smtClean="0"/>
              <a:t>times</a:t>
            </a:r>
            <a:r>
              <a:rPr lang="en-US" dirty="0"/>
              <a:t> 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Sales exam candidates can schedule into an exam up to 6:00 am the day of the exam provided there is space available at the exam site.  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Broker </a:t>
            </a:r>
            <a:r>
              <a:rPr lang="en-US" dirty="0"/>
              <a:t>examinations are administered once a week, depending on </a:t>
            </a:r>
            <a:r>
              <a:rPr lang="en-US" dirty="0" smtClean="0"/>
              <a:t>location.</a:t>
            </a:r>
          </a:p>
          <a:p>
            <a:pPr lvl="1" eaLnBrk="1" hangingPunct="1">
              <a:defRPr/>
            </a:pPr>
            <a:r>
              <a:rPr lang="en-US" dirty="0" smtClean="0"/>
              <a:t>Applicant does not self schedule:  they will be given the next </a:t>
            </a:r>
            <a:r>
              <a:rPr lang="en-US" dirty="0"/>
              <a:t>available date, which will be at least two weeks out so that a schedule notice can be mailed to them.</a:t>
            </a: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630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Numbers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1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Application Processing Times</a:t>
            </a:r>
          </a:p>
          <a:p>
            <a:pPr lvl="1" eaLnBrk="1" hangingPunct="1">
              <a:defRPr/>
            </a:pPr>
            <a:r>
              <a:rPr lang="en-US" sz="3600" dirty="0" smtClean="0"/>
              <a:t>Salesperson Exam:  6 Weeks</a:t>
            </a:r>
          </a:p>
          <a:p>
            <a:pPr lvl="1" eaLnBrk="1" hangingPunct="1">
              <a:defRPr/>
            </a:pPr>
            <a:r>
              <a:rPr lang="en-US" sz="4000" dirty="0" smtClean="0"/>
              <a:t>Broker Exam: </a:t>
            </a:r>
            <a:r>
              <a:rPr lang="en-US" sz="4000" dirty="0"/>
              <a:t>4 </a:t>
            </a:r>
            <a:r>
              <a:rPr lang="en-US" sz="4000" dirty="0" smtClean="0"/>
              <a:t>weeks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727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Numbers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1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Number of Calls per Month</a:t>
            </a:r>
          </a:p>
          <a:p>
            <a:pPr lvl="1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21,130	</a:t>
            </a:r>
          </a:p>
          <a:p>
            <a:pPr lvl="1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Staff Dedicated to Phones</a:t>
            </a:r>
          </a:p>
          <a:p>
            <a:pPr lvl="1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Calls Involve Status of Applications</a:t>
            </a: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420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Renewals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79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17,226 Renewals by Mail</a:t>
            </a:r>
          </a:p>
          <a:p>
            <a:pPr lvl="1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4 Week Backlog </a:t>
            </a:r>
            <a:endParaRPr lang="en-US" sz="3800" dirty="0" smtClean="0">
              <a:solidFill>
                <a:srgbClr val="FFFF00"/>
              </a:solidFill>
            </a:endParaRPr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marL="585788" lvl="1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95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Secret Door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13920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http://www.dre.ca.gov/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60395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7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388" y="-76200"/>
            <a:ext cx="13133388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11400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eLicensing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Broker renewals (instant)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renewals (instant)</a:t>
            </a:r>
          </a:p>
          <a:p>
            <a:pPr eaLnBrk="1" hangingPunct="1">
              <a:defRPr/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terminations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contact information (email and phone numbers)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Salesperson changes of employing broker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Broker main office address changes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Mailing address changes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license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0626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04" y="-152400"/>
            <a:ext cx="82296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 </a:t>
            </a:r>
            <a:r>
              <a:rPr lang="en-US" sz="60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Today’s Agenda</a:t>
            </a:r>
            <a:endParaRPr lang="en-US" sz="60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5404" y="838200"/>
            <a:ext cx="88392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Opening Remarks – Commissioner Wayne Bell</a:t>
            </a:r>
            <a:endParaRPr lang="en-US" sz="8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Operations Report – </a:t>
            </a:r>
            <a:endParaRPr lang="en-US" sz="2400" b="1" dirty="0" smtClean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Jeffrey Mason, Chief Deputy Commissioner</a:t>
            </a:r>
            <a:endParaRPr lang="en-US" sz="24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Enforcement Update-</a:t>
            </a:r>
          </a:p>
          <a:p>
            <a:pPr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Rick 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Fong, Assistant Commissioner, Enforcement </a:t>
            </a:r>
          </a:p>
          <a:p>
            <a:pPr marL="1485900" lvl="2" indent="-5715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Legal and Consumer Recovery Account– </a:t>
            </a:r>
            <a:endParaRPr lang="en-US" sz="24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Stephen Lerner, Assistant Commissioner Legal Affairs</a:t>
            </a:r>
            <a:endParaRPr lang="en-US" sz="8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Audit Report and </a:t>
            </a: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Update–</a:t>
            </a:r>
          </a:p>
          <a:p>
            <a:pPr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         Dan </a:t>
            </a:r>
            <a:r>
              <a:rPr lang="en-US" sz="2400" b="1" dirty="0" err="1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Sandri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, Assistant Commissioner, Audits</a:t>
            </a:r>
            <a:endParaRPr lang="en-US" sz="2400" b="1" dirty="0" smtClean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Q </a:t>
            </a: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&amp; A </a:t>
            </a: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and Dialog</a:t>
            </a:r>
          </a:p>
          <a:p>
            <a:pPr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Wayne 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Bell and Panel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206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Other Timesaving Licensing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Combo Applications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38,781 REB Exam Applications</a:t>
            </a:r>
          </a:p>
          <a:p>
            <a:pPr lvl="2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5,297 Did Not Use Combo Application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91,596 RES Exam Applications</a:t>
            </a:r>
          </a:p>
          <a:p>
            <a:pPr lvl="2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26,764 Did Not Use Combo Application</a:t>
            </a:r>
          </a:p>
          <a:p>
            <a:pPr marL="904875" lvl="2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Resources</a:t>
            </a:r>
          </a:p>
          <a:p>
            <a:pPr lvl="1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Videos on RES/REB exam/app process</a:t>
            </a:r>
          </a:p>
          <a:p>
            <a:pPr lvl="1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 of Current Processing Times</a:t>
            </a:r>
          </a:p>
          <a:p>
            <a:pPr lvl="1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 of FAQs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1907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Website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6182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70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Website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92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1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</a:t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Update </a:t>
            </a: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  <a: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Fong</a:t>
            </a:r>
            <a:r>
              <a:rPr lang="en-U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</a:t>
            </a:r>
            <a:r>
              <a:rPr lang="en-U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</a:t>
            </a:r>
            <a:br>
              <a:rPr lang="en-U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1676400" cy="13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407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Current Enforcement Cases/Investigations</a:t>
            </a:r>
            <a:r>
              <a:rPr lang="en-US" dirty="0" smtClean="0">
                <a:effectLst/>
              </a:rPr>
              <a:t>	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sz="4000" dirty="0" smtClean="0"/>
              <a:t>1955  Cases</a:t>
            </a:r>
          </a:p>
        </p:txBody>
      </p:sp>
    </p:spTree>
    <p:extLst>
      <p:ext uri="{BB962C8B-B14F-4D97-AF65-F5344CB8AC3E}">
        <p14:creationId xmlns:p14="http://schemas.microsoft.com/office/powerpoint/2010/main" val="3734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Most Common Enforcement Cases</a:t>
            </a:r>
            <a:r>
              <a:rPr lang="en-US" dirty="0" smtClean="0">
                <a:effectLst/>
              </a:rPr>
              <a:t>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lvl="1" eaLnBrk="1" hangingPunct="1">
              <a:spcBef>
                <a:spcPts val="3000"/>
              </a:spcBef>
              <a:spcAft>
                <a:spcPts val="3000"/>
              </a:spcAft>
            </a:pPr>
            <a:r>
              <a:rPr lang="en-US" sz="2800" dirty="0" smtClean="0"/>
              <a:t>Foreclosure Rescue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Advertising Compliance</a:t>
            </a:r>
            <a:endParaRPr lang="en-US" sz="2800" dirty="0"/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Fraud</a:t>
            </a:r>
          </a:p>
        </p:txBody>
      </p:sp>
    </p:spTree>
    <p:extLst>
      <p:ext uri="{BB962C8B-B14F-4D97-AF65-F5344CB8AC3E}">
        <p14:creationId xmlns:p14="http://schemas.microsoft.com/office/powerpoint/2010/main" val="4077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Most Common Enforcement Cases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229600" cy="3306762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Trust Fund Records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Negligence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Licensing Compliance</a:t>
            </a:r>
          </a:p>
        </p:txBody>
      </p:sp>
    </p:spTree>
    <p:extLst>
      <p:ext uri="{BB962C8B-B14F-4D97-AF65-F5344CB8AC3E}">
        <p14:creationId xmlns:p14="http://schemas.microsoft.com/office/powerpoint/2010/main" val="25995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Most Common Enforcement Cases</a:t>
            </a:r>
            <a:r>
              <a:rPr lang="en-US" dirty="0" smtClean="0">
                <a:effectLst/>
              </a:rPr>
              <a:t>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3380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Misrepresentation/Dishonest Dealing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</a:pPr>
            <a:endParaRPr lang="en-US" sz="2800" dirty="0" smtClean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Unlicensed Activity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Property Management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Sales Agent acting as Brokers</a:t>
            </a:r>
          </a:p>
          <a:p>
            <a:pPr lvl="2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Acting as Real Estate Agent</a:t>
            </a:r>
          </a:p>
        </p:txBody>
      </p:sp>
    </p:spTree>
    <p:extLst>
      <p:ext uri="{BB962C8B-B14F-4D97-AF65-F5344CB8AC3E}">
        <p14:creationId xmlns:p14="http://schemas.microsoft.com/office/powerpoint/2010/main" val="9811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Cite &amp; Fine</a:t>
            </a:r>
            <a:r>
              <a:rPr lang="en-US" dirty="0" smtClean="0">
                <a:effectLst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78770"/>
              </p:ext>
            </p:extLst>
          </p:nvPr>
        </p:nvGraphicFramePr>
        <p:xfrm>
          <a:off x="457200" y="1828800"/>
          <a:ext cx="80467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94560"/>
                <a:gridCol w="2011680"/>
                <a:gridCol w="201168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Citations</a:t>
                      </a:r>
                      <a:r>
                        <a:rPr lang="en-US" sz="2000" baseline="0" dirty="0" smtClean="0"/>
                        <a:t> Issued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Fines Assessed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Fines Collected</a:t>
                      </a:r>
                      <a:endParaRPr lang="en-US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$108,000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$108,000</a:t>
                      </a:r>
                      <a:endParaRPr lang="en-US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$317,125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$311,125</a:t>
                      </a:r>
                      <a:endParaRPr lang="en-US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$272,700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$195,850</a:t>
                      </a:r>
                      <a:endParaRPr lang="en-US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$697,825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$614,975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Most Common Cite </a:t>
            </a:r>
            <a:r>
              <a:rPr lang="en-US" smtClean="0">
                <a:solidFill>
                  <a:srgbClr val="FFFF00"/>
                </a:solidFill>
                <a:effectLst/>
              </a:rPr>
              <a:t>&amp; Fine Cases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Negligence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Lacking or inadequate supervision 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Failure to maintain proper record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No monthly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40978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304800"/>
            <a:ext cx="8305800" cy="3886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Operations Report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2931099" y="4525532"/>
            <a:ext cx="52870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Jeffrey Mason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Chief Deputy Commissioner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57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Complaint Resolution Program (CRP) </a:t>
            </a:r>
            <a:r>
              <a:rPr lang="en-US" dirty="0" smtClean="0">
                <a:effectLst/>
              </a:rPr>
              <a:t>	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136525" indent="0" eaLnBrk="1" hangingPunct="1">
              <a:buNone/>
            </a:pPr>
            <a:r>
              <a:rPr lang="en-US" dirty="0" smtClean="0"/>
              <a:t>Number of Active CRP Cases:</a:t>
            </a:r>
          </a:p>
          <a:p>
            <a:pPr lvl="1" eaLnBrk="1" hangingPunct="1"/>
            <a:r>
              <a:rPr lang="en-US" sz="2800" dirty="0" smtClean="0"/>
              <a:t>77 cases</a:t>
            </a:r>
          </a:p>
          <a:p>
            <a:pPr eaLnBrk="1" hangingPunct="1"/>
            <a:endParaRPr lang="en-US" dirty="0"/>
          </a:p>
          <a:p>
            <a:pPr marL="136525" indent="0" eaLnBrk="1" hangingPunct="1">
              <a:buNone/>
            </a:pPr>
            <a:r>
              <a:rPr lang="en-US" dirty="0" smtClean="0"/>
              <a:t>Total Settlements (past five months)</a:t>
            </a:r>
          </a:p>
          <a:p>
            <a:pPr lvl="1" eaLnBrk="1" hangingPunct="1"/>
            <a:r>
              <a:rPr lang="en-US" sz="2800" dirty="0" smtClean="0"/>
              <a:t>$100,000</a:t>
            </a:r>
          </a:p>
        </p:txBody>
      </p:sp>
    </p:spTree>
    <p:extLst>
      <p:ext uri="{BB962C8B-B14F-4D97-AF65-F5344CB8AC3E}">
        <p14:creationId xmlns:p14="http://schemas.microsoft.com/office/powerpoint/2010/main" val="27386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Most Common Complaint Resolution Program Cases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Landlord Tennant disputes involving  a licensed property management dispute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Listing Agreement Dispute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Refund of Fees spent in an unsuccessful transaction </a:t>
            </a:r>
          </a:p>
          <a:p>
            <a:pPr lvl="1" eaLnBrk="1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Earnest Money Dispute</a:t>
            </a:r>
          </a:p>
        </p:txBody>
      </p:sp>
    </p:spTree>
    <p:extLst>
      <p:ext uri="{BB962C8B-B14F-4D97-AF65-F5344CB8AC3E}">
        <p14:creationId xmlns:p14="http://schemas.microsoft.com/office/powerpoint/2010/main" val="25913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391400" y="76200"/>
            <a:ext cx="1828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709" y="901700"/>
            <a:ext cx="7924800" cy="32004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4800" b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CALIFORNIA </a:t>
            </a:r>
            <a:r>
              <a:rPr lang="en-US" altLang="en-US" sz="48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BUREAU </a:t>
            </a:r>
            <a:endParaRPr lang="en-US" altLang="en-US" sz="4800" b="1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4800" b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OF </a:t>
            </a:r>
            <a:r>
              <a:rPr lang="en-US" altLang="en-US" sz="48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REAL ESTATE’S </a:t>
            </a:r>
            <a:endParaRPr lang="en-US" altLang="en-US" sz="4800" b="1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8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Legal and Consumer Recovery account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1676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124199" y="4206875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Lerner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</a:t>
            </a:r>
          </a:p>
          <a:p>
            <a:pPr algn="ctr"/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Affairs</a:t>
            </a:r>
          </a:p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29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152400"/>
            <a:ext cx="89154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California Bureau of Real Estate – Legal Affairs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Disposition of Cases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66143"/>
              </p:ext>
            </p:extLst>
          </p:nvPr>
        </p:nvGraphicFramePr>
        <p:xfrm>
          <a:off x="782782" y="1235184"/>
          <a:ext cx="7543800" cy="5588180"/>
        </p:xfrm>
        <a:graphic>
          <a:graphicData uri="http://schemas.openxmlformats.org/drawingml/2006/table">
            <a:tbl>
              <a:tblPr firstRow="1" firstCol="1" bandRow="1"/>
              <a:tblGrid>
                <a:gridCol w="3771900"/>
                <a:gridCol w="3771900"/>
              </a:tblGrid>
              <a:tr h="480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Category</a:t>
                      </a:r>
                      <a:endParaRPr lang="en-US" sz="2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2015</a:t>
                      </a:r>
                      <a:endParaRPr lang="en-US" sz="2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Desist &amp; Refrain Orders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License Suspensions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License Surrenders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License Revocations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Case Dismissals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US" sz="2400" dirty="0" err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Reprovals</a:t>
                      </a:r>
                      <a:endParaRPr lang="en-US" sz="2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Stipulation &amp; Waiver/Agreement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281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Application Denials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License Denials and Restrictions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24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1,238</a:t>
                      </a:r>
                      <a:endParaRPr lang="en-US" sz="24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34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Bureau of Real Estate – Legal Affairs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Most Frequent Violations - 2015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Improper Record Keeping (Failure to reconcile; Failure to maintain accurate records; Incomplete transaction files).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Unlicensed Activities (Sales agents conducting broker activities without broker’s license; Property management without broker’s license or supervising broker).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Foreclosure Rescue/Advance Fees.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Fraud/Conversion/Misrepresentation (Straw-purchasers; Forging loan documents).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Broker Controlled Escrows (Commingle; Failure to deposit trust funds in trust accounts; Failure to identify trust accounts; Allowing non-licensees as signatories on trust accounts).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530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3816429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CALIFORNIA BUREAU OF REAL ESTATE’S CONSUMER RECOVERY ACCOUNT</a:t>
            </a:r>
          </a:p>
        </p:txBody>
      </p:sp>
    </p:spTree>
    <p:extLst>
      <p:ext uri="{BB962C8B-B14F-4D97-AF65-F5344CB8AC3E}">
        <p14:creationId xmlns:p14="http://schemas.microsoft.com/office/powerpoint/2010/main" val="425965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PURPOSE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1350"/>
            <a:ext cx="8229600" cy="4219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Last resort victim’s fund to compensate innocent members of the public who are victimized by dishonest real estate licensees</a:t>
            </a:r>
          </a:p>
        </p:txBody>
      </p:sp>
    </p:spTree>
    <p:extLst>
      <p:ext uri="{BB962C8B-B14F-4D97-AF65-F5344CB8AC3E}">
        <p14:creationId xmlns:p14="http://schemas.microsoft.com/office/powerpoint/2010/main" val="19870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6613" y="731838"/>
            <a:ext cx="745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2488" y="696913"/>
            <a:ext cx="736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1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3075" y="241300"/>
            <a:ext cx="84994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HISTORICAL BACKGROUND</a:t>
            </a:r>
            <a:endParaRPr lang="en-US" altLang="en-US" sz="4400" dirty="0">
              <a:solidFill>
                <a:srgbClr val="EEECE1">
                  <a:lumMod val="75000"/>
                </a:srgbClr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altLang="en-US" sz="4800" dirty="0">
              <a:solidFill>
                <a:srgbClr val="FFFFFF"/>
              </a:solidFill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Operative on January 1, 1964 </a:t>
            </a:r>
          </a:p>
          <a:p>
            <a:pPr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12% of License Fees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(B&amp;P Code §10450.6)</a:t>
            </a:r>
          </a:p>
          <a:p>
            <a:pPr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$3,500,000/year</a:t>
            </a:r>
          </a:p>
        </p:txBody>
      </p:sp>
    </p:spTree>
    <p:extLst>
      <p:ext uri="{BB962C8B-B14F-4D97-AF65-F5344CB8AC3E}">
        <p14:creationId xmlns:p14="http://schemas.microsoft.com/office/powerpoint/2010/main" val="13666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3075" y="165100"/>
            <a:ext cx="789305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RECOVERY ACCOUNT</a:t>
            </a:r>
          </a:p>
          <a:p>
            <a:pPr algn="ctr" eaLnBrk="1" hangingPunct="1"/>
            <a:r>
              <a:rPr lang="en-US" altLang="en-US" i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History</a:t>
            </a:r>
          </a:p>
          <a:p>
            <a:pPr eaLnBrk="1" hangingPunct="1"/>
            <a:endParaRPr lang="en-US" altLang="en-US" i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1964, BRE has paid over</a:t>
            </a:r>
          </a:p>
          <a:p>
            <a:pPr eaLnBrk="1" hangingPunct="1"/>
            <a:r>
              <a:rPr lang="en-US" altLang="en-US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$52 million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victims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54% of all applications paid</a:t>
            </a: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884613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77875" y="284163"/>
            <a:ext cx="7513638" cy="3908762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/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CLAIM</a:t>
            </a:r>
          </a:p>
          <a:p>
            <a:pPr algn="ctr" eaLnBrk="1" hangingPunct="1"/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REQUIREMENTS</a:t>
            </a:r>
            <a:endParaRPr lang="en-US" altLang="en-US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45720" tIns="0" rIns="45720" bIns="0" anchor="t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Financial Statistics</a:t>
            </a:r>
            <a:b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FY 2015-201</a:t>
            </a:r>
            <a:r>
              <a:rPr lang="en-US" sz="3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6</a:t>
            </a:r>
            <a: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</a:rPr>
              <a:t/>
            </a:r>
            <a:b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</a:rPr>
            </a:br>
            <a:endParaRPr lang="en-US" sz="5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High Tower Text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514600"/>
          <a:ext cx="8534400" cy="38861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209800"/>
                <a:gridCol w="1600200"/>
                <a:gridCol w="1524000"/>
                <a:gridCol w="1600200"/>
                <a:gridCol w="1600200"/>
              </a:tblGrid>
              <a:tr h="10308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FIVE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OFFICES/EXAM CENTERS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08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SACRAMENTO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OAKLAND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FRESNO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LOS ANGELES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SAN DIEGO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824527">
                <a:tc grid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838200" y="1752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FF"/>
                </a:solidFill>
                <a:latin typeface="Book Antiqua" pitchFamily="18" charset="0"/>
              </a:rPr>
              <a:t>$51.7 MILLION BUDGET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2100" y="4648200"/>
          <a:ext cx="8521700" cy="19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00"/>
                <a:gridCol w="4724400"/>
              </a:tblGrid>
              <a:tr h="59455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7/1/2014 – 06/30/15</a:t>
                      </a:r>
                      <a:endParaRPr lang="en-US" sz="20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Budget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$50,264,000</a:t>
                      </a:r>
                      <a:endParaRPr lang="en-US" sz="24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Revenues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$50,033,941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199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9638"/>
            <a:ext cx="20193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862" y="317500"/>
            <a:ext cx="8804275" cy="4010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4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u="sng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WHO MAY FILE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“Aggrieved Person”</a:t>
            </a:r>
            <a:r>
              <a:rPr lang="en-US" altLang="en-US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i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CONSUMER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INNOCENT MEMBER OF THE PUBLIC</a:t>
            </a:r>
          </a:p>
        </p:txBody>
      </p:sp>
    </p:spTree>
    <p:extLst>
      <p:ext uri="{BB962C8B-B14F-4D97-AF65-F5344CB8AC3E}">
        <p14:creationId xmlns:p14="http://schemas.microsoft.com/office/powerpoint/2010/main" val="1009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BASIS FOR APPLICATION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1)		Final Judgment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2)	Licensed 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3)	Actual and Direct Loss</a:t>
            </a:r>
          </a:p>
        </p:txBody>
      </p:sp>
    </p:spTree>
    <p:extLst>
      <p:ext uri="{BB962C8B-B14F-4D97-AF65-F5344CB8AC3E}">
        <p14:creationId xmlns:p14="http://schemas.microsoft.com/office/powerpoint/2010/main" val="1054234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9275" y="663575"/>
            <a:ext cx="7742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9863" y="317500"/>
            <a:ext cx="8501062" cy="5262979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LIMITS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(B&amp;P Code § 10474.5)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2008</a:t>
            </a:r>
          </a:p>
          <a:p>
            <a:pPr algn="ctr" eaLnBrk="1" hangingPunct="1"/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Char char="•"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$50,000/per transaction</a:t>
            </a:r>
          </a:p>
          <a:p>
            <a:pPr eaLnBrk="1" hangingPunct="1"/>
            <a:endParaRPr lang="en-US" alt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Char char="•"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$250,000/per licensee</a:t>
            </a:r>
          </a:p>
          <a:p>
            <a:pPr eaLnBrk="1" hangingPunct="1"/>
            <a:endParaRPr lang="en-US" altLang="en-US" sz="4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458200" cy="155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California Bureau of Real Estate – Legal Affairs</a:t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Consumer Recovery Account</a:t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(2015)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62696"/>
              </p:ext>
            </p:extLst>
          </p:nvPr>
        </p:nvGraphicFramePr>
        <p:xfrm>
          <a:off x="457200" y="1828800"/>
          <a:ext cx="769620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403"/>
                <a:gridCol w="3117450"/>
                <a:gridCol w="2630347"/>
              </a:tblGrid>
              <a:tr h="19831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6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Claims Filed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6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Disposition of Claims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Paid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106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9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Denied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86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239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Amount Paid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$3,922,533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326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Average Paid Per Claim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$37,716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073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1328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California Bureau of Real Estate – Legal Affairs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Consumer Recovery Account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(2015)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82997"/>
              </p:ext>
            </p:extLst>
          </p:nvPr>
        </p:nvGraphicFramePr>
        <p:xfrm>
          <a:off x="415115" y="2438400"/>
          <a:ext cx="846617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2822"/>
                <a:gridCol w="797560"/>
                <a:gridCol w="1783398"/>
                <a:gridCol w="1148398"/>
                <a:gridCol w="780098"/>
                <a:gridCol w="1203894"/>
              </a:tblGrid>
              <a:tr h="953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Category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REB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Corporation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High Tower Text" pitchFamily="18" charset="0"/>
                        </a:rPr>
                        <a:t>Officer</a:t>
                      </a:r>
                      <a:endParaRPr lang="en-US" sz="240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High Tower Text" pitchFamily="18" charset="0"/>
                        </a:rPr>
                        <a:t>RES</a:t>
                      </a:r>
                      <a:endParaRPr lang="en-US" sz="240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High Tower Text" pitchFamily="18" charset="0"/>
                        </a:rPr>
                        <a:t>Total</a:t>
                      </a:r>
                      <a:endParaRPr lang="en-US" sz="240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High Tower Text" pitchFamily="18" charset="0"/>
                        </a:rPr>
                        <a:t>License Suspensions</a:t>
                      </a:r>
                      <a:endParaRPr lang="en-US" sz="240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39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High Tower Text" pitchFamily="18" charset="0"/>
                        </a:rPr>
                        <a:t>74</a:t>
                      </a:r>
                      <a:endParaRPr lang="en-US" sz="2400" dirty="0">
                        <a:effectLst/>
                        <a:latin typeface="High Tower Tex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886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9375" y="1455738"/>
            <a:ext cx="4811713" cy="3567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CONSUMER RECOVERY ACCOUNT</a:t>
            </a: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Questions</a:t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(916) 263-8925</a:t>
            </a:r>
          </a:p>
        </p:txBody>
      </p:sp>
      <p:pic>
        <p:nvPicPr>
          <p:cNvPr id="12291" name="Picture 4" descr="CalBRE_Logo_HiRes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379538"/>
            <a:ext cx="2906713" cy="258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06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5335"/>
            <a:ext cx="6400800" cy="158826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Bureau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 Real Estate Audits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67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Dan Sandri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Chief Auditor</a:t>
            </a:r>
          </a:p>
        </p:txBody>
      </p:sp>
      <p:pic>
        <p:nvPicPr>
          <p:cNvPr id="4268" name="Picture 2" descr="C:\Users\dsandri\AppData\Local\Microsoft\Windows\Temporary Internet Files\Content.Outlook\PWA4ON8C\CalBRE_Logo_HiRes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7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86400" cy="29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0668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  <a:latin typeface="Book Antiqua" pitchFamily="18" charset="0"/>
              </a:rPr>
              <a:t>Audits Closed by Activities Statewide – </a:t>
            </a:r>
            <a:r>
              <a:rPr lang="en-US" altLang="en-US" sz="3200" dirty="0" smtClean="0">
                <a:solidFill>
                  <a:srgbClr val="FFFF00"/>
                </a:solidFill>
                <a:latin typeface="Book Antiqua" pitchFamily="18" charset="0"/>
              </a:rPr>
              <a:t>7/1/15 </a:t>
            </a:r>
            <a:r>
              <a:rPr lang="en-US" altLang="en-US" sz="3200" dirty="0">
                <a:solidFill>
                  <a:srgbClr val="FFFF00"/>
                </a:solidFill>
                <a:latin typeface="Book Antiqua" pitchFamily="18" charset="0"/>
              </a:rPr>
              <a:t>- </a:t>
            </a:r>
            <a:r>
              <a:rPr lang="en-US" altLang="en-US" sz="3200" dirty="0" smtClean="0">
                <a:solidFill>
                  <a:srgbClr val="FFFF00"/>
                </a:solidFill>
                <a:latin typeface="Book Antiqua" pitchFamily="18" charset="0"/>
              </a:rPr>
              <a:t>12/31/15</a:t>
            </a:r>
            <a:endParaRPr lang="en-US" altLang="en-US" sz="32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graphicFrame>
        <p:nvGraphicFramePr>
          <p:cNvPr id="21506" name="Object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5132352"/>
              </p:ext>
            </p:extLst>
          </p:nvPr>
        </p:nvGraphicFramePr>
        <p:xfrm>
          <a:off x="265113" y="1752600"/>
          <a:ext cx="8539162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Worksheet" r:id="rId4" imgW="8743950" imgH="4867180" progId="Excel.Sheet.8">
                  <p:embed/>
                </p:oleObj>
              </mc:Choice>
              <mc:Fallback>
                <p:oleObj name="Worksheet" r:id="rId4" imgW="8743950" imgH="48671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752600"/>
                        <a:ext cx="8539162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1066800"/>
          </a:xfrm>
          <a:noFill/>
        </p:spPr>
        <p:txBody>
          <a:bodyPr lIns="0" rIns="0" bIns="0" anchor="b"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  <a:effectLst/>
                <a:latin typeface="Book Antiqua" pitchFamily="18" charset="0"/>
              </a:rPr>
              <a:t>Findings of Audits Closed, </a:t>
            </a:r>
            <a:br>
              <a:rPr lang="en-US" sz="3200" dirty="0" smtClean="0">
                <a:solidFill>
                  <a:srgbClr val="FFFF00"/>
                </a:solidFill>
                <a:effectLst/>
                <a:latin typeface="Book Antiqua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effectLst/>
                <a:latin typeface="Book Antiqua" pitchFamily="18" charset="0"/>
              </a:rPr>
              <a:t>7/1/15 – 12/31/15</a:t>
            </a:r>
          </a:p>
        </p:txBody>
      </p:sp>
      <p:graphicFrame>
        <p:nvGraphicFramePr>
          <p:cNvPr id="23554" name="Object 189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278631335"/>
              </p:ext>
            </p:extLst>
          </p:nvPr>
        </p:nvGraphicFramePr>
        <p:xfrm>
          <a:off x="38100" y="1636713"/>
          <a:ext cx="90678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Worksheet" r:id="rId4" imgW="8410480" imgH="4772025" progId="Excel.Sheet.8">
                  <p:embed/>
                </p:oleObj>
              </mc:Choice>
              <mc:Fallback>
                <p:oleObj name="Worksheet" r:id="rId4" imgW="8410480" imgH="47720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636713"/>
                        <a:ext cx="9067800" cy="5145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1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Shortage Findings of Audits Closed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18601"/>
              </p:ext>
            </p:extLst>
          </p:nvPr>
        </p:nvGraphicFramePr>
        <p:xfrm>
          <a:off x="381000" y="1703070"/>
          <a:ext cx="8382000" cy="477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985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</a:t>
                      </a:r>
                      <a:r>
                        <a:rPr lang="en-US" sz="2800" baseline="0" dirty="0" smtClean="0"/>
                        <a:t> – 12/31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</a:t>
                      </a:r>
                      <a:r>
                        <a:rPr lang="en-US" sz="2800" baseline="0" dirty="0" smtClean="0"/>
                        <a:t> – 12/31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9857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Audits Closed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800" dirty="0" smtClean="0"/>
                        <a:t>286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281</a:t>
                      </a:r>
                      <a:endParaRPr lang="en-US" sz="2800" dirty="0"/>
                    </a:p>
                  </a:txBody>
                  <a:tcPr anchor="ctr"/>
                </a:tc>
              </a:tr>
              <a:tr h="934116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Total $ Shortage</a:t>
                      </a:r>
                      <a:endParaRPr lang="en-US" sz="2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$2.87 million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$9.84 million</a:t>
                      </a:r>
                      <a:endParaRPr lang="en-US" sz="2800" dirty="0"/>
                    </a:p>
                  </a:txBody>
                  <a:tcPr anchor="ctr"/>
                </a:tc>
              </a:tr>
              <a:tr h="93411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% Audits with Shortage</a:t>
                      </a:r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34.3%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38.1%</a:t>
                      </a:r>
                      <a:endParaRPr lang="en-US" sz="2800" dirty="0"/>
                    </a:p>
                  </a:txBody>
                  <a:tcPr anchor="ctr"/>
                </a:tc>
              </a:tr>
              <a:tr h="93411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#(%) with $10K+ Shortage</a:t>
                      </a:r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 (10.8)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 (12.8)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7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839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5" imgW="8248745" imgH="2305145" progId="Excel.Sheet.8">
                  <p:embed followColorScheme="full"/>
                </p:oleObj>
              </mc:Choice>
              <mc:Fallback>
                <p:oleObj name="Worksheet" r:id="rId5" imgW="8248745" imgH="2305145" progId="Excel.Shee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8839200" cy="3200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5E9EFF"/>
                          </a:gs>
                          <a:gs pos="70000">
                            <a:srgbClr val="C4D6EB"/>
                          </a:gs>
                          <a:gs pos="74001">
                            <a:srgbClr val="85C2FF"/>
                          </a:gs>
                          <a:gs pos="100000">
                            <a:srgbClr val="FFEBFA"/>
                          </a:gs>
                        </a:gsLst>
                        <a:lin ang="135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License Population</a:t>
            </a:r>
            <a:endParaRPr lang="en-US" sz="4800" cap="all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81000" y="4648200"/>
            <a:ext cx="8305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Book Antiqua" pitchFamily="18" charset="0"/>
              </a:rPr>
              <a:t>License Population Peak 11/2007:  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Book Antiqua" pitchFamily="18" charset="0"/>
              </a:rPr>
              <a:t>549, 250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Book Antiqua" pitchFamily="18" charset="0"/>
              </a:rPr>
              <a:t>License Population as of 1/25/2016:  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Book Antiqua" pitchFamily="18" charset="0"/>
              </a:rPr>
              <a:t>405,046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2941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Causes of Shortage, </a:t>
            </a:r>
            <a:br>
              <a:rPr lang="en-US" sz="3600" dirty="0" smtClean="0">
                <a:solidFill>
                  <a:srgbClr val="FFFF00"/>
                </a:solidFill>
                <a:effectLst/>
              </a:rPr>
            </a:br>
            <a:r>
              <a:rPr lang="en-US" sz="3600" dirty="0" smtClean="0">
                <a:solidFill>
                  <a:srgbClr val="FFFF00"/>
                </a:solidFill>
                <a:effectLst/>
              </a:rPr>
              <a:t>7/1/15 - 12/31/15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1"/>
          </a:xfrm>
          <a:noFill/>
          <a:ln/>
        </p:spPr>
        <p:txBody>
          <a:bodyPr/>
          <a:lstStyle/>
          <a:p>
            <a:pPr marL="136525" indent="0">
              <a:buNone/>
            </a:pPr>
            <a:r>
              <a:rPr lang="en-US" sz="3200" dirty="0" smtClean="0">
                <a:effectLst/>
              </a:rPr>
              <a:t>$9,838,321 found, with causes as follows:</a:t>
            </a:r>
          </a:p>
          <a:p>
            <a:r>
              <a:rPr lang="en-US" sz="3200" dirty="0" smtClean="0">
                <a:effectLst/>
              </a:rPr>
              <a:t>$5,175,754 – negative beneficiary balances</a:t>
            </a:r>
          </a:p>
          <a:p>
            <a:r>
              <a:rPr lang="en-US" sz="3200" dirty="0" smtClean="0">
                <a:effectLst/>
              </a:rPr>
              <a:t>$1,303,498 – commingling/conversion</a:t>
            </a:r>
            <a:endParaRPr lang="en-US" sz="3200" dirty="0">
              <a:effectLst/>
            </a:endParaRPr>
          </a:p>
          <a:p>
            <a:r>
              <a:rPr lang="en-US" sz="3200" dirty="0" smtClean="0">
                <a:effectLst/>
              </a:rPr>
              <a:t>$675,837 – embezzlement</a:t>
            </a:r>
          </a:p>
          <a:p>
            <a:r>
              <a:rPr lang="en-US" sz="3200" dirty="0" smtClean="0"/>
              <a:t>$141,372 – bank charges and fees</a:t>
            </a:r>
          </a:p>
          <a:p>
            <a:r>
              <a:rPr lang="en-US" sz="3200" dirty="0" smtClean="0">
                <a:effectLst/>
              </a:rPr>
              <a:t>$2,537,218 – unidentified causes</a:t>
            </a:r>
          </a:p>
          <a:p>
            <a:pPr marL="136525" indent="0">
              <a:buNone/>
            </a:pP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11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04800"/>
            <a:ext cx="7315200" cy="838200"/>
          </a:xfrm>
          <a:noFill/>
          <a:ln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What Audits is Seeing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1"/>
          </a:xfrm>
          <a:noFill/>
          <a:ln/>
        </p:spPr>
        <p:txBody>
          <a:bodyPr/>
          <a:lstStyle/>
          <a:p>
            <a:pPr marL="136525" indent="0">
              <a:buNone/>
            </a:pPr>
            <a:r>
              <a:rPr lang="en-US" sz="3000" dirty="0" smtClean="0">
                <a:effectLst/>
              </a:rPr>
              <a:t>We continue to find:</a:t>
            </a:r>
          </a:p>
          <a:p>
            <a:r>
              <a:rPr lang="en-US" sz="3000" dirty="0" smtClean="0"/>
              <a:t>Trust fund shortages in property management and broker escrow activities.</a:t>
            </a:r>
          </a:p>
          <a:p>
            <a:r>
              <a:rPr lang="en-US" sz="3000" dirty="0" smtClean="0"/>
              <a:t>Many problems with </a:t>
            </a:r>
            <a:r>
              <a:rPr lang="en-US" sz="3000" dirty="0"/>
              <a:t>p</a:t>
            </a:r>
            <a:r>
              <a:rPr lang="en-US" sz="3000" dirty="0" smtClean="0"/>
              <a:t>roperty management and broker escrow operations run by RES or unlicensed owners, without sufficient supervision</a:t>
            </a:r>
            <a:endParaRPr lang="en-US" sz="3000" dirty="0" smtClean="0">
              <a:effectLst/>
            </a:endParaRPr>
          </a:p>
          <a:p>
            <a:r>
              <a:rPr lang="en-US" sz="3000" dirty="0" smtClean="0">
                <a:effectLst/>
              </a:rPr>
              <a:t>Delays in providing records</a:t>
            </a:r>
          </a:p>
          <a:p>
            <a:r>
              <a:rPr lang="en-US" sz="3000" dirty="0" smtClean="0">
                <a:effectLst/>
              </a:rPr>
              <a:t>Falsification of bank records</a:t>
            </a:r>
            <a:endParaRPr lang="en-US" sz="3000" dirty="0">
              <a:effectLst/>
            </a:endParaRPr>
          </a:p>
          <a:p>
            <a:pPr marL="136525" indent="0">
              <a:buNone/>
            </a:pPr>
            <a:endParaRPr lang="en-US" sz="3200" dirty="0">
              <a:effectLst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50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Where Audit Activities Are Focused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1"/>
          </a:xfrm>
          <a:noFill/>
          <a:ln/>
        </p:spPr>
        <p:txBody>
          <a:bodyPr/>
          <a:lstStyle/>
          <a:p>
            <a:r>
              <a:rPr lang="en-US" sz="3200" dirty="0" smtClean="0"/>
              <a:t>Investigative and Focused Routine audits on those who handle a high volume of trust funds</a:t>
            </a:r>
          </a:p>
          <a:p>
            <a:pPr marL="1373188"/>
            <a:r>
              <a:rPr lang="en-US" sz="3200" dirty="0" smtClean="0"/>
              <a:t>Property Management, Broker Escrow and hard money MLB</a:t>
            </a:r>
            <a:endParaRPr lang="en-US" sz="3200" dirty="0" smtClean="0">
              <a:effectLst/>
            </a:endParaRPr>
          </a:p>
          <a:p>
            <a:r>
              <a:rPr lang="en-US" sz="3200" dirty="0" smtClean="0">
                <a:effectLst/>
              </a:rPr>
              <a:t>Unsupervised operations involved in these activities</a:t>
            </a:r>
          </a:p>
          <a:p>
            <a:r>
              <a:rPr lang="en-US" sz="3200" dirty="0" smtClean="0">
                <a:effectLst/>
              </a:rPr>
              <a:t>Restricted Licensees handling trust funds</a:t>
            </a:r>
          </a:p>
          <a:p>
            <a:endParaRPr lang="en-US" sz="3200" dirty="0" smtClean="0">
              <a:effectLst/>
            </a:endParaRPr>
          </a:p>
          <a:p>
            <a:pPr marL="136525" indent="0">
              <a:buNone/>
            </a:pP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44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  <a:t>Bureau of Real Estate</a:t>
            </a:r>
            <a:b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  <a:t>Audit Section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3894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latin typeface="Book Antiqua" pitchFamily="18" charset="0"/>
              </a:rPr>
              <a:t>Contact: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latin typeface="Book Antiqua" pitchFamily="18" charset="0"/>
              </a:rPr>
              <a:t>Dan Sandri – Assistant Commissioner, Audits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latin typeface="Book Antiqua" pitchFamily="18" charset="0"/>
              </a:rPr>
              <a:t>Dan.Sandri@dre.ca.gov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latin typeface="Book Antiqua" pitchFamily="18" charset="0"/>
              </a:rPr>
              <a:t>916 263-8704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3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i="1" cap="all" dirty="0">
                <a:ln w="0">
                  <a:noFill/>
                </a:ln>
                <a:solidFill>
                  <a:srgbClr val="002060"/>
                </a:solidFill>
                <a:latin typeface="Baskerville Old Face" pitchFamily="18" charset="0"/>
              </a:rPr>
              <a:t>Q&amp;A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182388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0772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High Tower Text" pitchFamily="18" charset="0"/>
              </a:rPr>
              <a:t>This power point presentation will be made available in its entirety on the CalBRE website.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High Tower Text" pitchFamily="18" charset="0"/>
              </a:rPr>
              <a:t>www.bre.ca.gov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257800"/>
            <a:ext cx="683355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Next Meeting to be held in </a:t>
            </a:r>
          </a:p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Sacramento, </a:t>
            </a: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CA – </a:t>
            </a: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May 2016</a:t>
            </a:r>
            <a:endParaRPr lang="en-US" sz="32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High Tower Text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13430"/>
            <a:ext cx="1447800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683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225" y="274638"/>
            <a:ext cx="8229600" cy="563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MORTGAGE LENDING ACTIVITY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  <a:defRPr/>
            </a:pPr>
            <a:endParaRPr lang="en-US" sz="2400" b="1" dirty="0"/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endParaRPr lang="en-US" sz="2400" b="1" dirty="0" smtClean="0"/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r>
              <a:rPr lang="en-US" sz="2400" b="1" dirty="0" smtClean="0"/>
              <a:t>Need MLO Endorsement to Originate Residential Loans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60451" name="Group 35"/>
          <p:cNvGraphicFramePr>
            <a:graphicFrameLocks noGrp="1"/>
          </p:cNvGraphicFramePr>
          <p:nvPr/>
        </p:nvGraphicFramePr>
        <p:xfrm>
          <a:off x="685800" y="2514600"/>
          <a:ext cx="7772400" cy="3154362"/>
        </p:xfrm>
        <a:graphic>
          <a:graphicData uri="http://schemas.openxmlformats.org/drawingml/2006/table">
            <a:tbl>
              <a:tblPr/>
              <a:tblGrid>
                <a:gridCol w="4811713"/>
                <a:gridCol w="1554162"/>
                <a:gridCol w="1406525"/>
              </a:tblGrid>
              <a:tr h="470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MLO Stats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Jan. 2015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Jan. 2016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Individuals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15,668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16,631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Companies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4,595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5,424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Branches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854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897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MLOs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21,117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21,952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423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SUBDIVISIONS 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WORKLOAD</a:t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42020" name="Group 36"/>
          <p:cNvGraphicFramePr>
            <a:graphicFrameLocks noGrp="1"/>
          </p:cNvGraphicFramePr>
          <p:nvPr>
            <p:ph idx="1"/>
          </p:nvPr>
        </p:nvGraphicFramePr>
        <p:xfrm>
          <a:off x="457200" y="688975"/>
          <a:ext cx="8229600" cy="446087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25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Applications for Public 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1/1/2014-12/31/2014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1/1/2015-12/31/2015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Amendment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Applications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8703" name="TextBox 2"/>
          <p:cNvSpPr txBox="1">
            <a:spLocks noChangeArrowheads="1"/>
          </p:cNvSpPr>
          <p:nvPr/>
        </p:nvSpPr>
        <p:spPr bwMode="auto">
          <a:xfrm>
            <a:off x="914400" y="5257800"/>
            <a:ext cx="7315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Book Antiqua" pitchFamily="18" charset="0"/>
              </a:rPr>
              <a:t>TOTAL UNITS CREATED</a:t>
            </a:r>
          </a:p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Book Antiqua" pitchFamily="18" charset="0"/>
              </a:rPr>
              <a:t>2014:	29,804</a:t>
            </a:r>
          </a:p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Book Antiqua" pitchFamily="18" charset="0"/>
              </a:rPr>
              <a:t>	2015:	32,298	</a:t>
            </a:r>
          </a:p>
        </p:txBody>
      </p:sp>
    </p:spTree>
    <p:extLst>
      <p:ext uri="{BB962C8B-B14F-4D97-AF65-F5344CB8AC3E}">
        <p14:creationId xmlns:p14="http://schemas.microsoft.com/office/powerpoint/2010/main" val="1125194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 DISCIPLINARY</a:t>
            </a:r>
            <a:b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ACTIONS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43051" name="Group 4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7620000" cy="4194176"/>
        </p:xfrm>
        <a:graphic>
          <a:graphicData uri="http://schemas.openxmlformats.org/drawingml/2006/table">
            <a:tbl>
              <a:tblPr/>
              <a:tblGrid>
                <a:gridCol w="4495800"/>
                <a:gridCol w="312420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1/1/2015-12/31/2015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Denials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Disciplinary Actions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(Revocations, Surrenders, Suspensions, Public Reprovals)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3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Desist &amp; Refrain 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Citations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31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3" name="Group 31"/>
          <p:cNvGraphicFramePr>
            <a:graphicFrameLocks noGrp="1"/>
          </p:cNvGraphicFramePr>
          <p:nvPr/>
        </p:nvGraphicFramePr>
        <p:xfrm>
          <a:off x="685800" y="1828800"/>
          <a:ext cx="7772400" cy="4257674"/>
        </p:xfrm>
        <a:graphic>
          <a:graphicData uri="http://schemas.openxmlformats.org/drawingml/2006/table">
            <a:tbl>
              <a:tblPr/>
              <a:tblGrid>
                <a:gridCol w="1981200"/>
                <a:gridCol w="1719263"/>
                <a:gridCol w="1851025"/>
                <a:gridCol w="2220912"/>
              </a:tblGrid>
              <a:tr h="93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1/1/2014-12/31/2014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1/1/2015-12/31/2015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% Change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Investigative Audit Closings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342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324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-5.3%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8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Routine Audit Closings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3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Shortage Findings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$6,483,781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$13,873,222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114%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Audit Closings</a:t>
            </a:r>
            <a:endParaRPr lang="en-US" sz="5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9343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1213</Words>
  <Application>Microsoft Office PowerPoint</Application>
  <PresentationFormat>On-screen Show (4:3)</PresentationFormat>
  <Paragraphs>465</Paragraphs>
  <Slides>54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1_Apex</vt:lpstr>
      <vt:lpstr>2_Apex</vt:lpstr>
      <vt:lpstr>Worksheet</vt:lpstr>
      <vt:lpstr>PowerPoint Presentation</vt:lpstr>
      <vt:lpstr>  Today’s Agenda</vt:lpstr>
      <vt:lpstr>PowerPoint Presentation</vt:lpstr>
      <vt:lpstr>Financial Statistics FY 2015-2016 </vt:lpstr>
      <vt:lpstr>License Population</vt:lpstr>
      <vt:lpstr> MORTGAGE LENDING ACTIVITY</vt:lpstr>
      <vt:lpstr>SUBDIVISIONS WORKLOAD </vt:lpstr>
      <vt:lpstr> ENFORCEMENT DISCIPLINARY ACTIONS </vt:lpstr>
      <vt:lpstr>Audit Closings</vt:lpstr>
      <vt:lpstr>LICENSING WORKLOAD </vt:lpstr>
      <vt:lpstr>Licensing </vt:lpstr>
      <vt:lpstr>By the Numbers</vt:lpstr>
      <vt:lpstr>By the Numbers</vt:lpstr>
      <vt:lpstr>By the Numbers</vt:lpstr>
      <vt:lpstr>Renewals</vt:lpstr>
      <vt:lpstr>Secret Door</vt:lpstr>
      <vt:lpstr>http://www.dre.ca.gov/</vt:lpstr>
      <vt:lpstr>PowerPoint Presentation</vt:lpstr>
      <vt:lpstr>eLicensing</vt:lpstr>
      <vt:lpstr>Other Timesaving Licensing Resources</vt:lpstr>
      <vt:lpstr>Website Resources</vt:lpstr>
      <vt:lpstr>Website Resources</vt:lpstr>
      <vt:lpstr>   Enforcement Update    Rick Fong Assistant Commissioner Enforcement </vt:lpstr>
      <vt:lpstr>Current Enforcement Cases/Investigations </vt:lpstr>
      <vt:lpstr>Most Common Enforcement Cases </vt:lpstr>
      <vt:lpstr>Most Common Enforcement Cases</vt:lpstr>
      <vt:lpstr>Most Common Enforcement Cases </vt:lpstr>
      <vt:lpstr>Cite &amp; Fine </vt:lpstr>
      <vt:lpstr>Most Common Cite &amp; Fine Cases</vt:lpstr>
      <vt:lpstr>Complaint Resolution Program (CRP)  </vt:lpstr>
      <vt:lpstr>Most Common Complaint Resolution Program Cases</vt:lpstr>
      <vt:lpstr>PowerPoint Presentation</vt:lpstr>
      <vt:lpstr>PowerPoint Presentation</vt:lpstr>
      <vt:lpstr>PowerPoint Presentation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BASIS FOR APPLICATION</vt:lpstr>
      <vt:lpstr>PowerPoint Presentation</vt:lpstr>
      <vt:lpstr>PowerPoint Presentation</vt:lpstr>
      <vt:lpstr>PowerPoint Presentation</vt:lpstr>
      <vt:lpstr>   CONSUMER RECOVERY ACCOUNT  Questions  (916) 263-8925</vt:lpstr>
      <vt:lpstr>Bureau of Real Estate Audits</vt:lpstr>
      <vt:lpstr>Audits Closed by Activities Statewide – 7/1/15 - 12/31/15</vt:lpstr>
      <vt:lpstr>Findings of Audits Closed,  7/1/15 – 12/31/15</vt:lpstr>
      <vt:lpstr>Shortage Findings of Audits Closed</vt:lpstr>
      <vt:lpstr>Causes of Shortage,  7/1/15 - 12/31/15</vt:lpstr>
      <vt:lpstr>What Audits is Seeing</vt:lpstr>
      <vt:lpstr>Where Audit Activities Are Focused</vt:lpstr>
      <vt:lpstr>Bureau of Real Estate Audit Section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Michael Gorman</cp:lastModifiedBy>
  <cp:revision>25</cp:revision>
  <dcterms:created xsi:type="dcterms:W3CDTF">2016-01-25T17:40:09Z</dcterms:created>
  <dcterms:modified xsi:type="dcterms:W3CDTF">2016-01-28T23:02:55Z</dcterms:modified>
</cp:coreProperties>
</file>